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66" r:id="rId4"/>
    <p:sldId id="283" r:id="rId5"/>
    <p:sldId id="259" r:id="rId6"/>
    <p:sldId id="282" r:id="rId7"/>
    <p:sldId id="260" r:id="rId8"/>
    <p:sldId id="267" r:id="rId9"/>
    <p:sldId id="269" r:id="rId10"/>
    <p:sldId id="270" r:id="rId11"/>
    <p:sldId id="271" r:id="rId12"/>
    <p:sldId id="268" r:id="rId13"/>
    <p:sldId id="272" r:id="rId14"/>
    <p:sldId id="274" r:id="rId15"/>
    <p:sldId id="273" r:id="rId16"/>
    <p:sldId id="262" r:id="rId17"/>
    <p:sldId id="275" r:id="rId18"/>
    <p:sldId id="261" r:id="rId19"/>
    <p:sldId id="278" r:id="rId20"/>
    <p:sldId id="279"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6" d="100"/>
          <a:sy n="76" d="100"/>
        </p:scale>
        <p:origin x="12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bcd.org/european-court-of-justice-decides-in-favor-of-european-parliament-in-cod-ca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endParaRPr lang="en-US" sz="3200" b="1"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i="1" u="sng" dirty="0">
                <a:solidFill>
                  <a:schemeClr val="accent4">
                    <a:lumMod val="75000"/>
                  </a:schemeClr>
                </a:solidFill>
              </a:rPr>
              <a:t>AZ EU </a:t>
            </a:r>
            <a:r>
              <a:rPr lang="en-US" b="1" i="1" u="sng" dirty="0" err="1">
                <a:solidFill>
                  <a:schemeClr val="accent4">
                    <a:lumMod val="75000"/>
                  </a:schemeClr>
                </a:solidFill>
              </a:rPr>
              <a:t>Jogrendszere</a:t>
            </a:r>
            <a:endParaRPr lang="en-US" b="1" i="1" u="sng" dirty="0">
              <a:solidFill>
                <a:schemeClr val="accent4">
                  <a:lumMod val="75000"/>
                </a:schemeClr>
              </a:solidFill>
            </a:endParaRPr>
          </a:p>
          <a:p>
            <a:r>
              <a:rPr lang="en-US" b="1" i="1" u="sng" dirty="0" smtClean="0">
                <a:solidFill>
                  <a:schemeClr val="accent4">
                    <a:lumMod val="75000"/>
                  </a:schemeClr>
                </a:solidFill>
              </a:rPr>
              <a:t>INITB13</a:t>
            </a:r>
            <a:r>
              <a:rPr lang="hu-HU" b="1" i="1" u="sng" smtClean="0">
                <a:solidFill>
                  <a:schemeClr val="accent4">
                    <a:lumMod val="75000"/>
                  </a:schemeClr>
                </a:solidFill>
              </a:rPr>
              <a:t>3</a:t>
            </a:r>
            <a:endParaRPr lang="en-US" b="1" i="1" u="sng" dirty="0">
              <a:solidFill>
                <a:schemeClr val="accent4">
                  <a:lumMod val="75000"/>
                </a:schemeClr>
              </a:solidFill>
            </a:endParaRPr>
          </a:p>
          <a:p>
            <a:r>
              <a:rPr lang="en-US" b="1" i="1" u="sng" dirty="0">
                <a:solidFill>
                  <a:schemeClr val="accent4">
                    <a:lumMod val="75000"/>
                  </a:schemeClr>
                </a:solidFill>
              </a:rPr>
              <a:t>Dr. Miklós Szirbik, LL.M.</a:t>
            </a:r>
          </a:p>
          <a:p>
            <a:r>
              <a:rPr lang="en-US" b="1" i="1" u="sng" dirty="0">
                <a:solidFill>
                  <a:schemeClr val="accent4">
                    <a:lumMod val="75000"/>
                  </a:schemeClr>
                </a:solidFill>
              </a:rPr>
              <a:t>16.09.2019</a:t>
            </a:r>
          </a:p>
          <a:p>
            <a:r>
              <a:rPr lang="en-US" b="1" i="1" u="sng" dirty="0">
                <a:solidFill>
                  <a:schemeClr val="accent4">
                    <a:lumMod val="75000"/>
                  </a:schemeClr>
                </a:solidFill>
              </a:rPr>
              <a:t>INTRODUCTION</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Példa</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Példák</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Procedure of law setting in the EU</a:t>
            </a:r>
          </a:p>
          <a:p>
            <a:pPr algn="just"/>
            <a:r>
              <a:rPr lang="en-US" sz="2000" dirty="0">
                <a:solidFill>
                  <a:schemeClr val="accent4">
                    <a:lumMod val="75000"/>
                  </a:schemeClr>
                </a:solidFill>
              </a:rPr>
              <a:t>Article 289 TFEU </a:t>
            </a:r>
          </a:p>
          <a:p>
            <a:pPr algn="just"/>
            <a:r>
              <a:rPr lang="en-US" sz="2000" dirty="0">
                <a:solidFill>
                  <a:schemeClr val="accent4">
                    <a:lumMod val="75000"/>
                  </a:schemeClr>
                </a:solidFill>
              </a:rPr>
              <a:t>1. The ordinary legislative 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exclusive competence 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pPr algn="just"/>
            <a:r>
              <a:rPr lang="en-US" sz="2800" b="1" u="sng" dirty="0">
                <a:solidFill>
                  <a:schemeClr val="accent4">
                    <a:lumMod val="75000"/>
                  </a:schemeClr>
                </a:solidFill>
              </a:rPr>
              <a:t>Az EU </a:t>
            </a:r>
            <a:r>
              <a:rPr lang="en-US" sz="2800" b="1" u="sng" dirty="0" err="1">
                <a:solidFill>
                  <a:schemeClr val="accent4">
                    <a:lumMod val="75000"/>
                  </a:schemeClr>
                </a:solidFill>
              </a:rPr>
              <a:t>és</a:t>
            </a:r>
            <a:r>
              <a:rPr lang="en-US" sz="2800" b="1" u="sng" dirty="0">
                <a:solidFill>
                  <a:schemeClr val="accent4">
                    <a:lumMod val="75000"/>
                  </a:schemeClr>
                </a:solidFill>
              </a:rPr>
              <a:t> a </a:t>
            </a:r>
            <a:r>
              <a:rPr lang="en-US" sz="2800" b="1" u="sng" dirty="0" err="1">
                <a:solidFill>
                  <a:schemeClr val="accent4">
                    <a:lumMod val="75000"/>
                  </a:schemeClr>
                </a:solidFill>
              </a:rPr>
              <a:t>tagállamok</a:t>
            </a:r>
            <a:r>
              <a:rPr lang="en-US" sz="2800" b="1" u="sng" dirty="0">
                <a:solidFill>
                  <a:schemeClr val="accent4">
                    <a:lumMod val="75000"/>
                  </a:schemeClr>
                </a:solidFill>
              </a:rPr>
              <a:t> </a:t>
            </a:r>
            <a:r>
              <a:rPr lang="en-US" sz="2800" b="1" u="sng" dirty="0" err="1">
                <a:solidFill>
                  <a:schemeClr val="accent4">
                    <a:lumMod val="75000"/>
                  </a:schemeClr>
                </a:solidFill>
              </a:rPr>
              <a:t>jogalkotási</a:t>
            </a:r>
            <a:r>
              <a:rPr lang="en-US" sz="2800" b="1" u="sng" dirty="0">
                <a:solidFill>
                  <a:schemeClr val="accent4">
                    <a:lumMod val="75000"/>
                  </a:schemeClr>
                </a:solidFill>
              </a:rPr>
              <a:t> </a:t>
            </a:r>
            <a:r>
              <a:rPr lang="en-US" sz="2800" b="1" u="sng" dirty="0" err="1">
                <a:solidFill>
                  <a:schemeClr val="accent4">
                    <a:lumMod val="75000"/>
                  </a:schemeClr>
                </a:solidFill>
              </a:rPr>
              <a:t>kompetenciái</a:t>
            </a:r>
            <a:endParaRPr lang="en-US" sz="2800" b="1" u="sng" dirty="0">
              <a:solidFill>
                <a:schemeClr val="accent4">
                  <a:lumMod val="75000"/>
                </a:schemeClr>
              </a:solidFill>
            </a:endParaRP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Union shall have exclusive competence 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Union shall share competence with the Member States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Az EU </a:t>
            </a:r>
            <a:r>
              <a:rPr lang="en-US" sz="2400" b="1" u="sng" dirty="0" err="1">
                <a:solidFill>
                  <a:schemeClr val="accent4">
                    <a:lumMod val="75000"/>
                  </a:schemeClr>
                </a:solidFill>
              </a:rPr>
              <a:t>Jogrendszere</a:t>
            </a: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Az </a:t>
            </a:r>
            <a:r>
              <a:rPr lang="en-US" b="1" dirty="0" err="1"/>
              <a:t>Europai</a:t>
            </a:r>
            <a:r>
              <a:rPr lang="en-US" b="1" dirty="0"/>
              <a:t> </a:t>
            </a:r>
            <a:r>
              <a:rPr lang="en-US" b="1" dirty="0" err="1"/>
              <a:t>Parlament</a:t>
            </a:r>
            <a:endParaRPr lang="en-US" b="1" dirty="0"/>
          </a:p>
        </p:txBody>
      </p:sp>
    </p:spTree>
    <p:extLst>
      <p:ext uri="{BB962C8B-B14F-4D97-AF65-F5344CB8AC3E}">
        <p14:creationId xmlns:p14="http://schemas.microsoft.com/office/powerpoint/2010/main" val="255207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History of EP</a:t>
            </a:r>
          </a:p>
          <a:p>
            <a:pPr algn="just"/>
            <a:r>
              <a:rPr lang="en-US" sz="2000" b="1" dirty="0">
                <a:solidFill>
                  <a:schemeClr val="accent4">
                    <a:lumMod val="75000"/>
                  </a:schemeClr>
                </a:solidFill>
              </a:rPr>
              <a:t>1952-1957: Consultative Assembly</a:t>
            </a:r>
          </a:p>
          <a:p>
            <a:pPr algn="just"/>
            <a:r>
              <a:rPr lang="en-US" sz="2000" b="1" dirty="0">
                <a:solidFill>
                  <a:schemeClr val="accent4">
                    <a:lumMod val="75000"/>
                  </a:schemeClr>
                </a:solidFill>
              </a:rPr>
              <a:t>Its members were elected by the national parliaments of the MS. As indicated in the name, it had to be heard by the Council while </a:t>
            </a:r>
            <a:r>
              <a:rPr lang="en-US" sz="2000" b="1" dirty="0" err="1">
                <a:solidFill>
                  <a:schemeClr val="accent4">
                    <a:lumMod val="75000"/>
                  </a:schemeClr>
                </a:solidFill>
              </a:rPr>
              <a:t>lawsetting</a:t>
            </a:r>
            <a:r>
              <a:rPr lang="en-US" sz="2000" b="1" dirty="0">
                <a:solidFill>
                  <a:schemeClr val="accent4">
                    <a:lumMod val="75000"/>
                  </a:schemeClr>
                </a:solidFill>
              </a:rPr>
              <a:t> but it did not create itself the European legal sources. </a:t>
            </a:r>
          </a:p>
          <a:p>
            <a:pPr algn="just"/>
            <a:endParaRPr lang="en-US" sz="2000" b="1" dirty="0">
              <a:solidFill>
                <a:schemeClr val="accent4">
                  <a:lumMod val="75000"/>
                </a:schemeClr>
              </a:solidFill>
            </a:endParaRPr>
          </a:p>
          <a:p>
            <a:pPr algn="just"/>
            <a:r>
              <a:rPr lang="en-US" sz="2000" b="1" dirty="0">
                <a:solidFill>
                  <a:schemeClr val="accent4">
                    <a:lumMod val="75000"/>
                  </a:schemeClr>
                </a:solidFill>
              </a:rPr>
              <a:t>In 1979 shortly after the 1957 Treaties the EP was elected directly for the first time and it broadened its importance continuously. Today it is a co-legislative organ. </a:t>
            </a:r>
          </a:p>
          <a:p>
            <a:pPr algn="just"/>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David </a:t>
            </a:r>
            <a:r>
              <a:rPr lang="en-US" b="1" dirty="0" err="1">
                <a:solidFill>
                  <a:schemeClr val="accent4">
                    <a:lumMod val="75000"/>
                  </a:schemeClr>
                </a:solidFill>
              </a:rPr>
              <a:t>Sassoli</a:t>
            </a:r>
            <a:r>
              <a:rPr lang="en-US" b="1" dirty="0">
                <a:solidFill>
                  <a:schemeClr val="accent4">
                    <a:lumMod val="75000"/>
                  </a:schemeClr>
                </a:solidFill>
              </a:rPr>
              <a:t>, EPP </a:t>
            </a:r>
          </a:p>
          <a:p>
            <a:pPr algn="just"/>
            <a:r>
              <a:rPr lang="en-US" b="1" dirty="0">
                <a:solidFill>
                  <a:schemeClr val="accent4">
                    <a:lumMod val="75000"/>
                  </a:schemeClr>
                </a:solidFill>
              </a:rPr>
              <a:t>since 17 January 2017  </a:t>
            </a:r>
          </a:p>
        </p:txBody>
      </p:sp>
      <p:pic>
        <p:nvPicPr>
          <p:cNvPr id="6" name="Picture 5">
            <a:extLst>
              <a:ext uri="{FF2B5EF4-FFF2-40B4-BE49-F238E27FC236}">
                <a16:creationId xmlns:a16="http://schemas.microsoft.com/office/drawing/2014/main" id="{017C6F91-3021-490E-9925-EC5A84E2DEA3}"/>
              </a:ext>
            </a:extLst>
          </p:cNvPr>
          <p:cNvPicPr>
            <a:picLocks noChangeAspect="1"/>
          </p:cNvPicPr>
          <p:nvPr/>
        </p:nvPicPr>
        <p:blipFill>
          <a:blip r:embed="rId3"/>
          <a:stretch>
            <a:fillRect/>
          </a:stretch>
        </p:blipFill>
        <p:spPr>
          <a:xfrm>
            <a:off x="6706139" y="2261109"/>
            <a:ext cx="3219450" cy="4429125"/>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Az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Bíróság</a:t>
            </a:r>
            <a:r>
              <a:rPr lang="en-US" b="1" dirty="0">
                <a:solidFill>
                  <a:schemeClr val="accent4">
                    <a:lumMod val="75000"/>
                  </a:schemeClr>
                </a:solidFill>
              </a:rPr>
              <a:t> </a:t>
            </a:r>
            <a:r>
              <a:rPr lang="en-US" b="1" dirty="0" err="1">
                <a:solidFill>
                  <a:schemeClr val="accent4">
                    <a:lumMod val="75000"/>
                  </a:schemeClr>
                </a:solidFill>
              </a:rPr>
              <a:t>döntése</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Parlament</a:t>
            </a:r>
            <a:r>
              <a:rPr lang="en-US" b="1" dirty="0">
                <a:solidFill>
                  <a:schemeClr val="accent4">
                    <a:lumMod val="75000"/>
                  </a:schemeClr>
                </a:solidFill>
              </a:rPr>
              <a:t> </a:t>
            </a:r>
            <a:r>
              <a:rPr lang="en-US" b="1" dirty="0" err="1">
                <a:solidFill>
                  <a:schemeClr val="accent4">
                    <a:lumMod val="75000"/>
                  </a:schemeClr>
                </a:solidFill>
              </a:rPr>
              <a:t>javára</a:t>
            </a:r>
            <a:r>
              <a:rPr lang="en-US" b="1" dirty="0">
                <a:solidFill>
                  <a:schemeClr val="accent4">
                    <a:lumMod val="75000"/>
                  </a:schemeClr>
                </a:solidFill>
              </a:rPr>
              <a:t>  a C-124/13 </a:t>
            </a:r>
            <a:r>
              <a:rPr lang="en-US" b="1" dirty="0" err="1">
                <a:solidFill>
                  <a:schemeClr val="accent4">
                    <a:lumMod val="75000"/>
                  </a:schemeClr>
                </a:solidFill>
              </a:rPr>
              <a:t>sz</a:t>
            </a:r>
            <a:r>
              <a:rPr lang="en-US" b="1" dirty="0">
                <a:solidFill>
                  <a:schemeClr val="accent4">
                    <a:lumMod val="75000"/>
                  </a:schemeClr>
                </a:solidFill>
              </a:rPr>
              <a:t>. </a:t>
            </a:r>
            <a:r>
              <a:rPr lang="en-US" b="1" dirty="0" err="1">
                <a:solidFill>
                  <a:schemeClr val="accent4">
                    <a:lumMod val="75000"/>
                  </a:schemeClr>
                </a:solidFill>
              </a:rPr>
              <a:t>ügyben</a:t>
            </a:r>
            <a:r>
              <a:rPr lang="en-US" b="1" dirty="0">
                <a:solidFill>
                  <a:schemeClr val="accent4">
                    <a:lumMod val="75000"/>
                  </a:schemeClr>
                </a:solidFill>
              </a:rPr>
              <a:t>. </a:t>
            </a:r>
          </a:p>
          <a:p>
            <a:pPr algn="just"/>
            <a:endParaRPr lang="en-US" b="1" dirty="0">
              <a:solidFill>
                <a:schemeClr val="accent4">
                  <a:lumMod val="75000"/>
                </a:schemeClr>
              </a:solidFill>
              <a:hlinkClick r:id="rId3"/>
            </a:endParaRPr>
          </a:p>
          <a:p>
            <a:pPr algn="just"/>
            <a:r>
              <a:rPr lang="en-US" b="1" dirty="0">
                <a:solidFill>
                  <a:schemeClr val="accent4">
                    <a:lumMod val="75000"/>
                  </a:schemeClr>
                </a:solidFill>
                <a:hlinkClick r:id="rId3"/>
              </a:rPr>
              <a:t>https://eur-lex.europa.eu/legal-content/EN/TXT/?uri=uriserv:OJ.C_.2013.156.01.0021.01.ENG</a:t>
            </a:r>
            <a:r>
              <a:rPr lang="en-US" b="1" dirty="0">
                <a:solidFill>
                  <a:schemeClr val="accent4">
                    <a:lumMod val="75000"/>
                  </a:schemeClr>
                </a:solidFill>
              </a:rPr>
              <a:t> </a:t>
            </a:r>
          </a:p>
          <a:p>
            <a:pPr algn="just"/>
            <a:endParaRPr lang="en-US" b="1" dirty="0">
              <a:solidFill>
                <a:schemeClr val="accent4">
                  <a:lumMod val="75000"/>
                </a:schemeClr>
              </a:solidFill>
            </a:endParaRPr>
          </a:p>
          <a:p>
            <a:pPr algn="just"/>
            <a:r>
              <a:rPr lang="en-US" b="1" dirty="0">
                <a:solidFill>
                  <a:schemeClr val="accent4">
                    <a:lumMod val="75000"/>
                  </a:schemeClr>
                </a:solidFill>
                <a:hlinkClick r:id="rId4"/>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3448619"/>
          </a:xfrm>
        </p:spPr>
        <p:txBody>
          <a:bodyPr>
            <a:normAutofit/>
          </a:bodyPr>
          <a:lstStyle/>
          <a:p>
            <a:pPr algn="just"/>
            <a:r>
              <a:rPr lang="en-US" dirty="0">
                <a:solidFill>
                  <a:schemeClr val="accent4">
                    <a:lumMod val="75000"/>
                  </a:schemeClr>
                </a:solidFill>
              </a:rPr>
              <a:t>Dr. Szirbik </a:t>
            </a:r>
            <a:r>
              <a:rPr lang="en-US" dirty="0" err="1">
                <a:solidFill>
                  <a:schemeClr val="accent4">
                    <a:lumMod val="75000"/>
                  </a:schemeClr>
                </a:solidFill>
              </a:rPr>
              <a:t>Miklós</a:t>
            </a:r>
            <a:r>
              <a:rPr lang="en-US" dirty="0">
                <a:solidFill>
                  <a:schemeClr val="accent4">
                    <a:lumMod val="75000"/>
                  </a:schemeClr>
                </a:solidFill>
              </a:rPr>
              <a:t> LL.M.</a:t>
            </a:r>
          </a:p>
          <a:p>
            <a:pPr algn="just"/>
            <a:r>
              <a:rPr lang="en-US" dirty="0">
                <a:solidFill>
                  <a:schemeClr val="accent4">
                    <a:lumMod val="75000"/>
                  </a:schemeClr>
                </a:solidFill>
              </a:rPr>
              <a:t>IBS, </a:t>
            </a:r>
            <a:r>
              <a:rPr lang="en-US" dirty="0" err="1">
                <a:solidFill>
                  <a:schemeClr val="accent4">
                    <a:lumMod val="75000"/>
                  </a:schemeClr>
                </a:solidFill>
              </a:rPr>
              <a:t>NKE</a:t>
            </a:r>
            <a:endParaRPr lang="en-US" dirty="0">
              <a:solidFill>
                <a:schemeClr val="accent4">
                  <a:lumMod val="75000"/>
                </a:schemeClr>
              </a:solidFill>
            </a:endParaRPr>
          </a:p>
          <a:p>
            <a:pPr algn="just"/>
            <a:r>
              <a:rPr lang="en-US" dirty="0">
                <a:solidFill>
                  <a:schemeClr val="accent4">
                    <a:lumMod val="75000"/>
                  </a:schemeClr>
                </a:solidFill>
              </a:rPr>
              <a:t>Goethe University 2005, Frankfurt am Main</a:t>
            </a:r>
          </a:p>
          <a:p>
            <a:pPr algn="just"/>
            <a:r>
              <a:rPr lang="en-US" dirty="0">
                <a:solidFill>
                  <a:schemeClr val="accent4">
                    <a:lumMod val="75000"/>
                  </a:schemeClr>
                </a:solidFill>
              </a:rPr>
              <a:t>2005 FPS, Frankfurt am Main </a:t>
            </a:r>
            <a:r>
              <a:rPr lang="en-US" dirty="0" err="1">
                <a:solidFill>
                  <a:schemeClr val="accent4">
                    <a:lumMod val="75000"/>
                  </a:schemeClr>
                </a:solidFill>
              </a:rPr>
              <a:t>Europan</a:t>
            </a:r>
            <a:r>
              <a:rPr lang="en-US" dirty="0">
                <a:solidFill>
                  <a:schemeClr val="accent4">
                    <a:lumMod val="75000"/>
                  </a:schemeClr>
                </a:solidFill>
              </a:rPr>
              <a:t> Law</a:t>
            </a:r>
          </a:p>
          <a:p>
            <a:pPr algn="just"/>
            <a:r>
              <a:rPr lang="en-US" dirty="0" err="1">
                <a:solidFill>
                  <a:schemeClr val="accent4">
                    <a:lumMod val="75000"/>
                  </a:schemeClr>
                </a:solidFill>
              </a:rPr>
              <a:t>Andrássy</a:t>
            </a:r>
            <a:r>
              <a:rPr lang="en-US" dirty="0">
                <a:solidFill>
                  <a:schemeClr val="accent4">
                    <a:lumMod val="75000"/>
                  </a:schemeClr>
                </a:solidFill>
              </a:rPr>
              <a:t> University Budapest 2011</a:t>
            </a:r>
          </a:p>
          <a:p>
            <a:pPr algn="just"/>
            <a:r>
              <a:rPr lang="en-US" dirty="0">
                <a:solidFill>
                  <a:schemeClr val="accent4">
                    <a:lumMod val="75000"/>
                  </a:schemeClr>
                </a:solidFill>
              </a:rPr>
              <a:t>2011 – </a:t>
            </a:r>
            <a:r>
              <a:rPr lang="en-US" dirty="0" err="1">
                <a:solidFill>
                  <a:schemeClr val="accent4">
                    <a:lumMod val="75000"/>
                  </a:schemeClr>
                </a:solidFill>
              </a:rPr>
              <a:t>GIZ</a:t>
            </a:r>
            <a:endParaRPr lang="en-US" dirty="0">
              <a:solidFill>
                <a:schemeClr val="accent4">
                  <a:lumMod val="75000"/>
                </a:schemeClr>
              </a:solidFill>
            </a:endParaRPr>
          </a:p>
          <a:p>
            <a:pPr algn="just"/>
            <a:r>
              <a:rPr lang="en-US" dirty="0">
                <a:solidFill>
                  <a:schemeClr val="accent4">
                    <a:lumMod val="75000"/>
                  </a:schemeClr>
                </a:solidFill>
              </a:rPr>
              <a:t>Prime Minister’s Office </a:t>
            </a:r>
            <a:r>
              <a:rPr lang="en-US" b="1" dirty="0">
                <a:solidFill>
                  <a:schemeClr val="accent4">
                    <a:lumMod val="75000"/>
                  </a:schemeClr>
                </a:solidFill>
              </a:rPr>
              <a:t>State Aid Monitoring Office 2012-2016</a:t>
            </a:r>
          </a:p>
          <a:p>
            <a:pPr algn="just"/>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236513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 Case C‑73/17</a:t>
            </a:r>
            <a:r>
              <a:rPr lang="hu-HU" b="1" dirty="0">
                <a:solidFill>
                  <a:schemeClr val="accent4">
                    <a:lumMod val="75000"/>
                  </a:schemeClr>
                </a:solidFill>
              </a:rPr>
              <a:t> (France v. </a:t>
            </a:r>
            <a:r>
              <a:rPr lang="hu-HU" b="1">
                <a:solidFill>
                  <a:schemeClr val="accent4">
                    <a:lumMod val="75000"/>
                  </a:schemeClr>
                </a:solidFill>
              </a:rPr>
              <a:t>EP)</a:t>
            </a:r>
            <a:endParaRPr lang="en-US" b="1" dirty="0">
              <a:solidFill>
                <a:schemeClr val="accent4">
                  <a:lumMod val="75000"/>
                </a:schemeClr>
              </a:solidFill>
              <a:hlinkClick r:id="rId3"/>
            </a:endParaRPr>
          </a:p>
        </p:txBody>
      </p:sp>
    </p:spTree>
    <p:extLst>
      <p:ext uri="{BB962C8B-B14F-4D97-AF65-F5344CB8AC3E}">
        <p14:creationId xmlns:p14="http://schemas.microsoft.com/office/powerpoint/2010/main" val="315246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err="1">
                <a:solidFill>
                  <a:schemeClr val="accent4">
                    <a:lumMod val="75000"/>
                  </a:schemeClr>
                </a:solidFill>
              </a:rPr>
              <a:t>Köszönöm</a:t>
            </a:r>
            <a:r>
              <a:rPr lang="en-US" b="1" i="1" dirty="0">
                <a:solidFill>
                  <a:schemeClr val="accent4">
                    <a:lumMod val="75000"/>
                  </a:schemeClr>
                </a:solidFill>
              </a:rPr>
              <a:t> a </a:t>
            </a:r>
            <a:r>
              <a:rPr lang="en-US" b="1" i="1" dirty="0" err="1">
                <a:solidFill>
                  <a:schemeClr val="accent4">
                    <a:lumMod val="75000"/>
                  </a:schemeClr>
                </a:solidFill>
              </a:rPr>
              <a:t>figyelmüket</a:t>
            </a:r>
            <a:r>
              <a:rPr lang="en-US" b="1" i="1" dirty="0">
                <a:solidFill>
                  <a:schemeClr val="accent4">
                    <a:lumMod val="75000"/>
                  </a:schemeClr>
                </a:solidFill>
              </a:rPr>
              <a:t>!</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a:bodyPr>
          <a:lstStyle/>
          <a:p>
            <a:pPr algn="just"/>
            <a:r>
              <a:rPr lang="en-US" sz="3200" b="1" dirty="0" err="1">
                <a:solidFill>
                  <a:schemeClr val="accent4">
                    <a:lumMod val="75000"/>
                  </a:schemeClr>
                </a:solidFill>
              </a:rPr>
              <a:t>Ismétlés</a:t>
            </a:r>
            <a:r>
              <a:rPr lang="en-US" sz="3200" b="1" dirty="0">
                <a:solidFill>
                  <a:schemeClr val="accent4">
                    <a:lumMod val="75000"/>
                  </a:schemeClr>
                </a:solidFill>
              </a:rPr>
              <a:t>: </a:t>
            </a:r>
          </a:p>
          <a:p>
            <a:pPr algn="just"/>
            <a:endParaRPr lang="en-US" dirty="0">
              <a:solidFill>
                <a:schemeClr val="accent4">
                  <a:lumMod val="75000"/>
                </a:schemeClr>
              </a:solidFill>
            </a:endParaRPr>
          </a:p>
          <a:p>
            <a:pPr algn="just"/>
            <a:r>
              <a:rPr lang="en-US" dirty="0" err="1">
                <a:solidFill>
                  <a:schemeClr val="accent4">
                    <a:lumMod val="75000"/>
                  </a:schemeClr>
                </a:solidFill>
              </a:rPr>
              <a:t>Mit</a:t>
            </a:r>
            <a:r>
              <a:rPr lang="en-US" dirty="0">
                <a:solidFill>
                  <a:schemeClr val="accent4">
                    <a:lumMod val="75000"/>
                  </a:schemeClr>
                </a:solidFill>
              </a:rPr>
              <a:t> </a:t>
            </a:r>
            <a:r>
              <a:rPr lang="en-US" dirty="0" err="1">
                <a:solidFill>
                  <a:schemeClr val="accent4">
                    <a:lumMod val="75000"/>
                  </a:schemeClr>
                </a:solidFill>
              </a:rPr>
              <a:t>értünk</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alatt</a:t>
            </a:r>
            <a:r>
              <a:rPr lang="en-US" dirty="0">
                <a:solidFill>
                  <a:schemeClr val="accent4">
                    <a:lumMod val="75000"/>
                  </a:schemeClr>
                </a:solidFill>
              </a:rPr>
              <a:t>, </a:t>
            </a:r>
            <a:r>
              <a:rPr lang="en-US" dirty="0" err="1">
                <a:solidFill>
                  <a:schemeClr val="accent4">
                    <a:lumMod val="75000"/>
                  </a:schemeClr>
                </a:solidFill>
              </a:rPr>
              <a:t>hogy</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jog sui generis </a:t>
            </a:r>
            <a:r>
              <a:rPr lang="en-US" dirty="0" err="1">
                <a:solidFill>
                  <a:schemeClr val="accent4">
                    <a:lumMod val="75000"/>
                  </a:schemeClr>
                </a:solidFill>
              </a:rPr>
              <a:t>jelleg</a:t>
            </a:r>
            <a:r>
              <a:rPr lang="hu-HU" dirty="0">
                <a:solidFill>
                  <a:schemeClr val="accent4">
                    <a:lumMod val="75000"/>
                  </a:schemeClr>
                </a:solidFill>
              </a:rPr>
              <a:t>ű</a:t>
            </a:r>
            <a:r>
              <a:rPr lang="en-US" dirty="0">
                <a:solidFill>
                  <a:schemeClr val="accent4">
                    <a:lumMod val="75000"/>
                  </a:schemeClr>
                </a:solidFill>
              </a:rPr>
              <a:t>?</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399612"/>
          </a:xfrm>
        </p:spPr>
        <p:txBody>
          <a:bodyPr>
            <a:normAutofit fontScale="92500" lnSpcReduction="10000"/>
          </a:bodyPr>
          <a:lstStyle/>
          <a:p>
            <a:pPr algn="just"/>
            <a:r>
              <a:rPr lang="en-US" b="1" dirty="0" err="1">
                <a:solidFill>
                  <a:schemeClr val="accent4">
                    <a:lumMod val="75000"/>
                  </a:schemeClr>
                </a:solidFill>
              </a:rPr>
              <a:t>Mit</a:t>
            </a:r>
            <a:r>
              <a:rPr lang="en-US" b="1" dirty="0">
                <a:solidFill>
                  <a:schemeClr val="accent4">
                    <a:lumMod val="75000"/>
                  </a:schemeClr>
                </a:solidFill>
              </a:rPr>
              <a:t> </a:t>
            </a:r>
            <a:r>
              <a:rPr lang="en-US" b="1" dirty="0" err="1">
                <a:solidFill>
                  <a:schemeClr val="accent4">
                    <a:lumMod val="75000"/>
                  </a:schemeClr>
                </a:solidFill>
              </a:rPr>
              <a:t>értünk</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alatt</a:t>
            </a:r>
            <a:r>
              <a:rPr lang="en-US" b="1" dirty="0">
                <a:solidFill>
                  <a:schemeClr val="accent4">
                    <a:lumMod val="75000"/>
                  </a:schemeClr>
                </a:solidFill>
              </a:rPr>
              <a:t>, </a:t>
            </a:r>
            <a:r>
              <a:rPr lang="en-US" b="1" dirty="0" err="1">
                <a:solidFill>
                  <a:schemeClr val="accent4">
                    <a:lumMod val="75000"/>
                  </a:schemeClr>
                </a:solidFill>
              </a:rPr>
              <a:t>hogy</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EU jog sui generis </a:t>
            </a:r>
            <a:r>
              <a:rPr lang="en-US" b="1" dirty="0" err="1">
                <a:solidFill>
                  <a:schemeClr val="accent4">
                    <a:lumMod val="75000"/>
                  </a:schemeClr>
                </a:solidFill>
              </a:rPr>
              <a:t>jelleg</a:t>
            </a:r>
            <a:r>
              <a:rPr lang="hu-HU" b="1" dirty="0">
                <a:solidFill>
                  <a:schemeClr val="accent4">
                    <a:lumMod val="75000"/>
                  </a:schemeClr>
                </a:solidFill>
              </a:rPr>
              <a:t>ű</a:t>
            </a:r>
            <a:r>
              <a:rPr lang="en-US" b="1" dirty="0">
                <a:solidFill>
                  <a:schemeClr val="accent4">
                    <a:lumMod val="75000"/>
                  </a:schemeClr>
                </a:solidFill>
              </a:rPr>
              <a:t>?</a:t>
            </a:r>
          </a:p>
          <a:p>
            <a:pPr algn="just"/>
            <a:endParaRPr lang="en-US" dirty="0">
              <a:solidFill>
                <a:schemeClr val="accent4">
                  <a:lumMod val="75000"/>
                </a:schemeClr>
              </a:solidFill>
            </a:endParaRPr>
          </a:p>
          <a:p>
            <a:pPr algn="just"/>
            <a:r>
              <a:rPr lang="en-US" dirty="0">
                <a:solidFill>
                  <a:schemeClr val="accent4">
                    <a:lumMod val="75000"/>
                  </a:schemeClr>
                </a:solidFill>
              </a:rPr>
              <a:t>AZ EU-t </a:t>
            </a:r>
            <a:r>
              <a:rPr lang="en-US" dirty="0" err="1">
                <a:solidFill>
                  <a:schemeClr val="accent4">
                    <a:lumMod val="75000"/>
                  </a:schemeClr>
                </a:solidFill>
              </a:rPr>
              <a:t>nemzetközi</a:t>
            </a:r>
            <a:r>
              <a:rPr lang="en-US" dirty="0">
                <a:solidFill>
                  <a:schemeClr val="accent4">
                    <a:lumMod val="75000"/>
                  </a:schemeClr>
                </a:solidFill>
              </a:rPr>
              <a:t> </a:t>
            </a:r>
            <a:r>
              <a:rPr lang="en-US" dirty="0" err="1">
                <a:solidFill>
                  <a:schemeClr val="accent4">
                    <a:lumMod val="75000"/>
                  </a:schemeClr>
                </a:solidFill>
              </a:rPr>
              <a:t>szerződés</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hozták</a:t>
            </a:r>
            <a:r>
              <a:rPr lang="en-US" dirty="0">
                <a:solidFill>
                  <a:schemeClr val="accent4">
                    <a:lumMod val="75000"/>
                  </a:schemeClr>
                </a:solidFill>
              </a:rPr>
              <a:t> </a:t>
            </a:r>
            <a:r>
              <a:rPr lang="en-US" dirty="0" err="1">
                <a:solidFill>
                  <a:schemeClr val="accent4">
                    <a:lumMod val="75000"/>
                  </a:schemeClr>
                </a:solidFill>
              </a:rPr>
              <a:t>létre</a:t>
            </a:r>
            <a:r>
              <a:rPr lang="en-US" dirty="0">
                <a:solidFill>
                  <a:schemeClr val="accent4">
                    <a:lumMod val="75000"/>
                  </a:schemeClr>
                </a:solidFill>
              </a:rPr>
              <a:t>, </a:t>
            </a:r>
            <a:r>
              <a:rPr lang="en-US" dirty="0" err="1">
                <a:solidFill>
                  <a:schemeClr val="accent4">
                    <a:lumMod val="75000"/>
                  </a:schemeClr>
                </a:solidFill>
              </a:rPr>
              <a:t>ugyanakkor</a:t>
            </a:r>
            <a:r>
              <a:rPr lang="en-US" dirty="0">
                <a:solidFill>
                  <a:schemeClr val="accent4">
                    <a:lumMod val="75000"/>
                  </a:schemeClr>
                </a:solidFill>
              </a:rPr>
              <a:t> </a:t>
            </a:r>
            <a:r>
              <a:rPr lang="en-US" dirty="0" err="1">
                <a:solidFill>
                  <a:schemeClr val="accent4">
                    <a:lumMod val="75000"/>
                  </a:schemeClr>
                </a:solidFill>
              </a:rPr>
              <a:t>saját</a:t>
            </a:r>
            <a:r>
              <a:rPr lang="en-US" dirty="0">
                <a:solidFill>
                  <a:schemeClr val="accent4">
                    <a:lumMod val="75000"/>
                  </a:schemeClr>
                </a:solidFill>
              </a:rPr>
              <a:t> </a:t>
            </a:r>
            <a:r>
              <a:rPr lang="en-US" dirty="0" err="1">
                <a:solidFill>
                  <a:schemeClr val="accent4">
                    <a:lumMod val="75000"/>
                  </a:schemeClr>
                </a:solidFill>
              </a:rPr>
              <a:t>jogalkotási</a:t>
            </a:r>
            <a:r>
              <a:rPr lang="en-US" dirty="0">
                <a:solidFill>
                  <a:schemeClr val="accent4">
                    <a:lumMod val="75000"/>
                  </a:schemeClr>
                </a:solidFill>
              </a:rPr>
              <a:t> </a:t>
            </a:r>
            <a:r>
              <a:rPr lang="en-US" dirty="0" err="1">
                <a:solidFill>
                  <a:schemeClr val="accent4">
                    <a:lumMod val="75000"/>
                  </a:schemeClr>
                </a:solidFill>
              </a:rPr>
              <a:t>kompetenciákkal</a:t>
            </a:r>
            <a:r>
              <a:rPr lang="en-US" dirty="0">
                <a:solidFill>
                  <a:schemeClr val="accent4">
                    <a:lumMod val="75000"/>
                  </a:schemeClr>
                </a:solidFill>
              </a:rPr>
              <a:t> </a:t>
            </a:r>
            <a:r>
              <a:rPr lang="en-US" dirty="0" err="1">
                <a:solidFill>
                  <a:schemeClr val="accent4">
                    <a:lumMod val="75000"/>
                  </a:schemeClr>
                </a:solidFill>
              </a:rPr>
              <a:t>rendelkezik</a:t>
            </a:r>
            <a:r>
              <a:rPr lang="en-US" dirty="0">
                <a:solidFill>
                  <a:schemeClr val="accent4">
                    <a:lumMod val="75000"/>
                  </a:schemeClr>
                </a:solidFill>
              </a:rPr>
              <a:t> a </a:t>
            </a:r>
            <a:r>
              <a:rPr lang="en-US" dirty="0" err="1">
                <a:solidFill>
                  <a:schemeClr val="accent4">
                    <a:lumMod val="75000"/>
                  </a:schemeClr>
                </a:solidFill>
              </a:rPr>
              <a:t>rá</a:t>
            </a:r>
            <a:r>
              <a:rPr lang="en-US" dirty="0">
                <a:solidFill>
                  <a:schemeClr val="accent4">
                    <a:lumMod val="75000"/>
                  </a:schemeClr>
                </a:solidFill>
              </a:rPr>
              <a:t> </a:t>
            </a:r>
            <a:r>
              <a:rPr lang="en-US" dirty="0" err="1">
                <a:solidFill>
                  <a:schemeClr val="accent4">
                    <a:lumMod val="75000"/>
                  </a:schemeClr>
                </a:solidFill>
              </a:rPr>
              <a:t>átruházot</a:t>
            </a:r>
            <a:r>
              <a:rPr lang="en-US" dirty="0">
                <a:solidFill>
                  <a:schemeClr val="accent4">
                    <a:lumMod val="75000"/>
                  </a:schemeClr>
                </a:solidFill>
              </a:rPr>
              <a:t> </a:t>
            </a:r>
            <a:r>
              <a:rPr lang="en-US" dirty="0" err="1">
                <a:solidFill>
                  <a:schemeClr val="accent4">
                    <a:lumMod val="75000"/>
                  </a:schemeClr>
                </a:solidFill>
              </a:rPr>
              <a:t>hatáskör</a:t>
            </a:r>
            <a:r>
              <a:rPr lang="en-US" dirty="0">
                <a:solidFill>
                  <a:schemeClr val="accent4">
                    <a:lumMod val="75000"/>
                  </a:schemeClr>
                </a:solidFill>
              </a:rPr>
              <a:t> </a:t>
            </a:r>
            <a:r>
              <a:rPr lang="en-US" dirty="0" err="1">
                <a:solidFill>
                  <a:schemeClr val="accent4">
                    <a:lumMod val="75000"/>
                  </a:schemeClr>
                </a:solidFill>
              </a:rPr>
              <a:t>keretében</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általa</a:t>
            </a:r>
            <a:r>
              <a:rPr lang="en-US" dirty="0">
                <a:solidFill>
                  <a:schemeClr val="accent4">
                    <a:lumMod val="75000"/>
                  </a:schemeClr>
                </a:solidFill>
              </a:rPr>
              <a:t> </a:t>
            </a:r>
            <a:r>
              <a:rPr lang="en-US" dirty="0" err="1">
                <a:solidFill>
                  <a:schemeClr val="accent4">
                    <a:lumMod val="75000"/>
                  </a:schemeClr>
                </a:solidFill>
              </a:rPr>
              <a:t>elfogadott</a:t>
            </a:r>
            <a:r>
              <a:rPr lang="en-US" dirty="0">
                <a:solidFill>
                  <a:schemeClr val="accent4">
                    <a:lumMod val="75000"/>
                  </a:schemeClr>
                </a:solidFill>
              </a:rPr>
              <a:t> </a:t>
            </a:r>
            <a:r>
              <a:rPr lang="en-US" dirty="0" err="1">
                <a:solidFill>
                  <a:schemeClr val="accent4">
                    <a:lumMod val="75000"/>
                  </a:schemeClr>
                </a:solidFill>
              </a:rPr>
              <a:t>jogszabályok</a:t>
            </a:r>
            <a:r>
              <a:rPr lang="en-US" dirty="0">
                <a:solidFill>
                  <a:schemeClr val="accent4">
                    <a:lumMod val="75000"/>
                  </a:schemeClr>
                </a:solidFill>
              </a:rPr>
              <a:t> a </a:t>
            </a:r>
            <a:r>
              <a:rPr lang="en-US" dirty="0" err="1">
                <a:solidFill>
                  <a:schemeClr val="accent4">
                    <a:lumMod val="75000"/>
                  </a:schemeClr>
                </a:solidFill>
              </a:rPr>
              <a:t>tagállamok</a:t>
            </a:r>
            <a:r>
              <a:rPr lang="en-US" dirty="0">
                <a:solidFill>
                  <a:schemeClr val="accent4">
                    <a:lumMod val="75000"/>
                  </a:schemeClr>
                </a:solidFill>
              </a:rPr>
              <a:t> </a:t>
            </a:r>
            <a:r>
              <a:rPr lang="en-US" dirty="0" err="1">
                <a:solidFill>
                  <a:schemeClr val="accent4">
                    <a:lumMod val="75000"/>
                  </a:schemeClr>
                </a:solidFill>
              </a:rPr>
              <a:t>számára</a:t>
            </a:r>
            <a:r>
              <a:rPr lang="en-US" dirty="0">
                <a:solidFill>
                  <a:schemeClr val="accent4">
                    <a:lumMod val="75000"/>
                  </a:schemeClr>
                </a:solidFill>
              </a:rPr>
              <a:t> is </a:t>
            </a:r>
            <a:r>
              <a:rPr lang="en-US" dirty="0" err="1">
                <a:solidFill>
                  <a:schemeClr val="accent4">
                    <a:lumMod val="75000"/>
                  </a:schemeClr>
                </a:solidFill>
              </a:rPr>
              <a:t>kötelező</a:t>
            </a:r>
            <a:r>
              <a:rPr lang="en-US" dirty="0">
                <a:solidFill>
                  <a:schemeClr val="accent4">
                    <a:lumMod val="75000"/>
                  </a:schemeClr>
                </a:solidFill>
              </a:rPr>
              <a:t> </a:t>
            </a:r>
            <a:r>
              <a:rPr lang="en-US" dirty="0" err="1">
                <a:solidFill>
                  <a:schemeClr val="accent4">
                    <a:lumMod val="75000"/>
                  </a:schemeClr>
                </a:solidFill>
              </a:rPr>
              <a:t>erővel</a:t>
            </a:r>
            <a:r>
              <a:rPr lang="en-US" dirty="0">
                <a:solidFill>
                  <a:schemeClr val="accent4">
                    <a:lumMod val="75000"/>
                  </a:schemeClr>
                </a:solidFill>
              </a:rPr>
              <a:t> </a:t>
            </a:r>
            <a:r>
              <a:rPr lang="en-US" dirty="0" err="1">
                <a:solidFill>
                  <a:schemeClr val="accent4">
                    <a:lumMod val="75000"/>
                  </a:schemeClr>
                </a:solidFill>
              </a:rPr>
              <a:t>bírnak</a:t>
            </a:r>
            <a:r>
              <a:rPr lang="en-US" dirty="0">
                <a:solidFill>
                  <a:schemeClr val="accent4">
                    <a:lumMod val="75000"/>
                  </a:schemeClr>
                </a:solidFill>
              </a:rPr>
              <a:t>. </a:t>
            </a:r>
          </a:p>
          <a:p>
            <a:pPr algn="just"/>
            <a:endParaRPr lang="en-US" dirty="0">
              <a:solidFill>
                <a:schemeClr val="accent4">
                  <a:lumMod val="75000"/>
                </a:schemeClr>
              </a:solidFill>
            </a:endParaRPr>
          </a:p>
          <a:p>
            <a:pPr algn="just"/>
            <a:r>
              <a:rPr lang="en-US" dirty="0" err="1">
                <a:solidFill>
                  <a:schemeClr val="accent4">
                    <a:lumMod val="75000"/>
                  </a:schemeClr>
                </a:solidFill>
              </a:rPr>
              <a:t>Ehhez</a:t>
            </a:r>
            <a:r>
              <a:rPr lang="en-US" dirty="0">
                <a:solidFill>
                  <a:schemeClr val="accent4">
                    <a:lumMod val="75000"/>
                  </a:schemeClr>
                </a:solidFill>
              </a:rPr>
              <a:t> </a:t>
            </a:r>
            <a:r>
              <a:rPr lang="en-US" dirty="0" err="1">
                <a:solidFill>
                  <a:schemeClr val="accent4">
                    <a:lumMod val="75000"/>
                  </a:schemeClr>
                </a:solidFill>
              </a:rPr>
              <a:t>képest</a:t>
            </a:r>
            <a:r>
              <a:rPr lang="en-US" dirty="0">
                <a:solidFill>
                  <a:schemeClr val="accent4">
                    <a:lumMod val="75000"/>
                  </a:schemeClr>
                </a:solidFill>
              </a:rPr>
              <a:t> </a:t>
            </a:r>
            <a:r>
              <a:rPr lang="en-US" dirty="0" err="1">
                <a:solidFill>
                  <a:schemeClr val="accent4">
                    <a:lumMod val="75000"/>
                  </a:schemeClr>
                </a:solidFill>
              </a:rPr>
              <a:t>például</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ENSZ</a:t>
            </a:r>
            <a:r>
              <a:rPr lang="en-US" dirty="0">
                <a:solidFill>
                  <a:schemeClr val="accent4">
                    <a:lumMod val="75000"/>
                  </a:schemeClr>
                </a:solidFill>
              </a:rPr>
              <a:t>, </a:t>
            </a:r>
            <a:r>
              <a:rPr lang="en-US" dirty="0" err="1">
                <a:solidFill>
                  <a:schemeClr val="accent4">
                    <a:lumMod val="75000"/>
                  </a:schemeClr>
                </a:solidFill>
              </a:rPr>
              <a:t>illetve</a:t>
            </a:r>
            <a:r>
              <a:rPr lang="en-US" dirty="0">
                <a:solidFill>
                  <a:schemeClr val="accent4">
                    <a:lumMod val="75000"/>
                  </a:schemeClr>
                </a:solidFill>
              </a:rPr>
              <a:t> </a:t>
            </a:r>
            <a:r>
              <a:rPr lang="en-US" dirty="0" err="1">
                <a:solidFill>
                  <a:schemeClr val="accent4">
                    <a:lumMod val="75000"/>
                  </a:schemeClr>
                </a:solidFill>
              </a:rPr>
              <a:t>más</a:t>
            </a:r>
            <a:r>
              <a:rPr lang="en-US" dirty="0">
                <a:solidFill>
                  <a:schemeClr val="accent4">
                    <a:lumMod val="75000"/>
                  </a:schemeClr>
                </a:solidFill>
              </a:rPr>
              <a:t> </a:t>
            </a:r>
            <a:r>
              <a:rPr lang="en-US" dirty="0" err="1">
                <a:solidFill>
                  <a:schemeClr val="accent4">
                    <a:lumMod val="75000"/>
                  </a:schemeClr>
                </a:solidFill>
              </a:rPr>
              <a:t>nemzetközi</a:t>
            </a:r>
            <a:r>
              <a:rPr lang="en-US" dirty="0">
                <a:solidFill>
                  <a:schemeClr val="accent4">
                    <a:lumMod val="75000"/>
                  </a:schemeClr>
                </a:solidFill>
              </a:rPr>
              <a:t> </a:t>
            </a:r>
            <a:r>
              <a:rPr lang="en-US" dirty="0" err="1">
                <a:solidFill>
                  <a:schemeClr val="accent4">
                    <a:lumMod val="75000"/>
                  </a:schemeClr>
                </a:solidFill>
              </a:rPr>
              <a:t>szervezetek</a:t>
            </a:r>
            <a:r>
              <a:rPr lang="en-US" dirty="0">
                <a:solidFill>
                  <a:schemeClr val="accent4">
                    <a:lumMod val="75000"/>
                  </a:schemeClr>
                </a:solidFill>
              </a:rPr>
              <a:t> </a:t>
            </a:r>
            <a:r>
              <a:rPr lang="en-US" dirty="0" err="1">
                <a:solidFill>
                  <a:schemeClr val="accent4">
                    <a:lumMod val="75000"/>
                  </a:schemeClr>
                </a:solidFill>
              </a:rPr>
              <a:t>jogalkotásra</a:t>
            </a:r>
            <a:r>
              <a:rPr lang="en-US" dirty="0">
                <a:solidFill>
                  <a:schemeClr val="accent4">
                    <a:lumMod val="75000"/>
                  </a:schemeClr>
                </a:solidFill>
              </a:rPr>
              <a:t> </a:t>
            </a:r>
            <a:r>
              <a:rPr lang="en-US" dirty="0" err="1">
                <a:solidFill>
                  <a:schemeClr val="accent4">
                    <a:lumMod val="75000"/>
                  </a:schemeClr>
                </a:solidFill>
              </a:rPr>
              <a:t>vonatkozó</a:t>
            </a:r>
            <a:r>
              <a:rPr lang="en-US" dirty="0">
                <a:solidFill>
                  <a:schemeClr val="accent4">
                    <a:lumMod val="75000"/>
                  </a:schemeClr>
                </a:solidFill>
              </a:rPr>
              <a:t> </a:t>
            </a:r>
            <a:r>
              <a:rPr lang="en-US" dirty="0" err="1">
                <a:solidFill>
                  <a:schemeClr val="accent4">
                    <a:lumMod val="75000"/>
                  </a:schemeClr>
                </a:solidFill>
              </a:rPr>
              <a:t>hatásköre</a:t>
            </a:r>
            <a:r>
              <a:rPr lang="en-US" dirty="0">
                <a:solidFill>
                  <a:schemeClr val="accent4">
                    <a:lumMod val="75000"/>
                  </a:schemeClr>
                </a:solidFill>
              </a:rPr>
              <a:t> </a:t>
            </a:r>
            <a:r>
              <a:rPr lang="en-US" dirty="0" err="1">
                <a:solidFill>
                  <a:schemeClr val="accent4">
                    <a:lumMod val="75000"/>
                  </a:schemeClr>
                </a:solidFill>
              </a:rPr>
              <a:t>nagyon</a:t>
            </a:r>
            <a:r>
              <a:rPr lang="en-US" dirty="0">
                <a:solidFill>
                  <a:schemeClr val="accent4">
                    <a:lumMod val="75000"/>
                  </a:schemeClr>
                </a:solidFill>
              </a:rPr>
              <a:t> </a:t>
            </a:r>
            <a:r>
              <a:rPr lang="en-US" dirty="0" err="1">
                <a:solidFill>
                  <a:schemeClr val="accent4">
                    <a:lumMod val="75000"/>
                  </a:schemeClr>
                </a:solidFill>
              </a:rPr>
              <a:t>korlátozott</a:t>
            </a:r>
            <a:r>
              <a:rPr lang="en-US" dirty="0">
                <a:solidFill>
                  <a:schemeClr val="accent4">
                    <a:lumMod val="75000"/>
                  </a:schemeClr>
                </a:solidFill>
              </a:rPr>
              <a:t>. </a:t>
            </a:r>
          </a:p>
          <a:p>
            <a:pPr algn="just"/>
            <a:endParaRPr lang="en-US" dirty="0">
              <a:solidFill>
                <a:schemeClr val="accent4">
                  <a:lumMod val="75000"/>
                </a:schemeClr>
              </a:solidFill>
            </a:endParaRPr>
          </a:p>
          <a:p>
            <a:pPr algn="just"/>
            <a:r>
              <a:rPr lang="en-US" dirty="0">
                <a:solidFill>
                  <a:schemeClr val="accent4">
                    <a:lumMod val="75000"/>
                  </a:schemeClr>
                </a:solidFill>
              </a:rPr>
              <a:t>Az </a:t>
            </a:r>
            <a:r>
              <a:rPr lang="en-US" dirty="0" err="1">
                <a:solidFill>
                  <a:schemeClr val="accent4">
                    <a:lumMod val="75000"/>
                  </a:schemeClr>
                </a:solidFill>
              </a:rPr>
              <a:t>Egyesült</a:t>
            </a:r>
            <a:r>
              <a:rPr lang="en-US" dirty="0">
                <a:solidFill>
                  <a:schemeClr val="accent4">
                    <a:lumMod val="75000"/>
                  </a:schemeClr>
                </a:solidFill>
              </a:rPr>
              <a:t> </a:t>
            </a:r>
            <a:r>
              <a:rPr lang="en-US" dirty="0" err="1">
                <a:solidFill>
                  <a:schemeClr val="accent4">
                    <a:lumMod val="75000"/>
                  </a:schemeClr>
                </a:solidFill>
              </a:rPr>
              <a:t>Nemzetek</a:t>
            </a:r>
            <a:r>
              <a:rPr lang="en-US" dirty="0">
                <a:solidFill>
                  <a:schemeClr val="accent4">
                    <a:lumMod val="75000"/>
                  </a:schemeClr>
                </a:solidFill>
              </a:rPr>
              <a:t> </a:t>
            </a:r>
            <a:r>
              <a:rPr lang="en-US" dirty="0" err="1">
                <a:solidFill>
                  <a:schemeClr val="accent4">
                    <a:lumMod val="75000"/>
                  </a:schemeClr>
                </a:solidFill>
              </a:rPr>
              <a:t>Szervezetének</a:t>
            </a:r>
            <a:r>
              <a:rPr lang="en-US" dirty="0">
                <a:solidFill>
                  <a:schemeClr val="accent4">
                    <a:lumMod val="75000"/>
                  </a:schemeClr>
                </a:solidFill>
              </a:rPr>
              <a:t> </a:t>
            </a:r>
            <a:r>
              <a:rPr lang="en-US" dirty="0" err="1">
                <a:solidFill>
                  <a:schemeClr val="accent4">
                    <a:lumMod val="75000"/>
                  </a:schemeClr>
                </a:solidFill>
              </a:rPr>
              <a:t>Alapokmányában</a:t>
            </a:r>
            <a:r>
              <a:rPr lang="en-US" dirty="0">
                <a:solidFill>
                  <a:schemeClr val="accent4">
                    <a:lumMod val="75000"/>
                  </a:schemeClr>
                </a:solidFill>
              </a:rPr>
              <a:t> </a:t>
            </a:r>
            <a:r>
              <a:rPr lang="en-US" dirty="0" err="1">
                <a:solidFill>
                  <a:schemeClr val="accent4">
                    <a:lumMod val="75000"/>
                  </a:schemeClr>
                </a:solidFill>
              </a:rPr>
              <a:t>foglalt</a:t>
            </a:r>
            <a:r>
              <a:rPr lang="en-US" dirty="0">
                <a:solidFill>
                  <a:schemeClr val="accent4">
                    <a:lumMod val="75000"/>
                  </a:schemeClr>
                </a:solidFill>
              </a:rPr>
              <a:t> 10. </a:t>
            </a:r>
            <a:r>
              <a:rPr lang="en-US" dirty="0" err="1">
                <a:solidFill>
                  <a:schemeClr val="accent4">
                    <a:lumMod val="75000"/>
                  </a:schemeClr>
                </a:solidFill>
              </a:rPr>
              <a:t>és</a:t>
            </a:r>
            <a:r>
              <a:rPr lang="en-US" dirty="0">
                <a:solidFill>
                  <a:schemeClr val="accent4">
                    <a:lumMod val="75000"/>
                  </a:schemeClr>
                </a:solidFill>
              </a:rPr>
              <a:t> 14. </a:t>
            </a:r>
            <a:r>
              <a:rPr lang="en-US" dirty="0" err="1">
                <a:solidFill>
                  <a:schemeClr val="accent4">
                    <a:lumMod val="75000"/>
                  </a:schemeClr>
                </a:solidFill>
              </a:rPr>
              <a:t>cikkek</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ENSZ</a:t>
            </a:r>
            <a:r>
              <a:rPr lang="en-US" dirty="0">
                <a:solidFill>
                  <a:schemeClr val="accent4">
                    <a:lumMod val="75000"/>
                  </a:schemeClr>
                </a:solidFill>
              </a:rPr>
              <a:t> </a:t>
            </a:r>
            <a:r>
              <a:rPr lang="en-US" dirty="0" err="1">
                <a:solidFill>
                  <a:schemeClr val="accent4">
                    <a:lumMod val="75000"/>
                  </a:schemeClr>
                </a:solidFill>
              </a:rPr>
              <a:t>Kozgy</a:t>
            </a:r>
            <a:r>
              <a:rPr lang="hu-HU" dirty="0">
                <a:solidFill>
                  <a:schemeClr val="accent4">
                    <a:lumMod val="75000"/>
                  </a:schemeClr>
                </a:solidFill>
              </a:rPr>
              <a:t>ű</a:t>
            </a:r>
            <a:r>
              <a:rPr lang="en-US" dirty="0" err="1">
                <a:solidFill>
                  <a:schemeClr val="accent4">
                    <a:lumMod val="75000"/>
                  </a:schemeClr>
                </a:solidFill>
              </a:rPr>
              <a:t>lés</a:t>
            </a:r>
            <a:r>
              <a:rPr lang="en-US" dirty="0">
                <a:solidFill>
                  <a:schemeClr val="accent4">
                    <a:lumMod val="75000"/>
                  </a:schemeClr>
                </a:solidFill>
              </a:rPr>
              <a:t> </a:t>
            </a:r>
            <a:r>
              <a:rPr lang="en-US" dirty="0" err="1">
                <a:solidFill>
                  <a:schemeClr val="accent4">
                    <a:lumMod val="75000"/>
                  </a:schemeClr>
                </a:solidFill>
              </a:rPr>
              <a:t>által</a:t>
            </a:r>
            <a:r>
              <a:rPr lang="en-US" dirty="0">
                <a:solidFill>
                  <a:schemeClr val="accent4">
                    <a:lumMod val="75000"/>
                  </a:schemeClr>
                </a:solidFill>
              </a:rPr>
              <a:t> </a:t>
            </a:r>
            <a:r>
              <a:rPr lang="en-US" dirty="0" err="1">
                <a:solidFill>
                  <a:schemeClr val="accent4">
                    <a:lumMod val="75000"/>
                  </a:schemeClr>
                </a:solidFill>
              </a:rPr>
              <a:t>elfogadott</a:t>
            </a:r>
            <a:r>
              <a:rPr lang="en-US" dirty="0">
                <a:solidFill>
                  <a:schemeClr val="accent4">
                    <a:lumMod val="75000"/>
                  </a:schemeClr>
                </a:solidFill>
              </a:rPr>
              <a:t> </a:t>
            </a:r>
            <a:r>
              <a:rPr lang="en-US" dirty="0" err="1">
                <a:solidFill>
                  <a:schemeClr val="accent4">
                    <a:lumMod val="75000"/>
                  </a:schemeClr>
                </a:solidFill>
              </a:rPr>
              <a:t>határozatok</a:t>
            </a:r>
            <a:r>
              <a:rPr lang="en-US" dirty="0">
                <a:solidFill>
                  <a:schemeClr val="accent4">
                    <a:lumMod val="75000"/>
                  </a:schemeClr>
                </a:solidFill>
              </a:rPr>
              <a:t> </a:t>
            </a:r>
            <a:r>
              <a:rPr lang="en-US" dirty="0" err="1">
                <a:solidFill>
                  <a:schemeClr val="accent4">
                    <a:lumMod val="75000"/>
                  </a:schemeClr>
                </a:solidFill>
              </a:rPr>
              <a:t>ajánlásoknak</a:t>
            </a:r>
            <a:r>
              <a:rPr lang="en-US" dirty="0">
                <a:solidFill>
                  <a:schemeClr val="accent4">
                    <a:lumMod val="75000"/>
                  </a:schemeClr>
                </a:solidFill>
              </a:rPr>
              <a:t> </a:t>
            </a:r>
            <a:r>
              <a:rPr lang="en-US" dirty="0" err="1">
                <a:solidFill>
                  <a:schemeClr val="accent4">
                    <a:lumMod val="75000"/>
                  </a:schemeClr>
                </a:solidFill>
              </a:rPr>
              <a:t>minősülnek</a:t>
            </a:r>
            <a:r>
              <a:rPr lang="en-US" dirty="0">
                <a:solidFill>
                  <a:schemeClr val="accent4">
                    <a:lumMod val="75000"/>
                  </a:schemeClr>
                </a:solidFill>
              </a:rPr>
              <a:t> (recommendations), </a:t>
            </a:r>
            <a:r>
              <a:rPr lang="en-US" dirty="0" err="1">
                <a:solidFill>
                  <a:schemeClr val="accent4">
                    <a:lumMod val="75000"/>
                  </a:schemeClr>
                </a:solidFill>
              </a:rPr>
              <a:t>ugyanakkor</a:t>
            </a:r>
            <a:r>
              <a:rPr lang="en-US" dirty="0">
                <a:solidFill>
                  <a:schemeClr val="accent4">
                    <a:lumMod val="75000"/>
                  </a:schemeClr>
                </a:solidFill>
              </a:rPr>
              <a:t> a </a:t>
            </a:r>
            <a:r>
              <a:rPr lang="en-US" dirty="0" err="1">
                <a:solidFill>
                  <a:schemeClr val="accent4">
                    <a:lumMod val="75000"/>
                  </a:schemeClr>
                </a:solidFill>
              </a:rPr>
              <a:t>gyakorlatban</a:t>
            </a:r>
            <a:r>
              <a:rPr lang="en-US" dirty="0">
                <a:solidFill>
                  <a:schemeClr val="accent4">
                    <a:lumMod val="75000"/>
                  </a:schemeClr>
                </a:solidFill>
              </a:rPr>
              <a:t> </a:t>
            </a:r>
            <a:r>
              <a:rPr lang="en-US" dirty="0" err="1">
                <a:solidFill>
                  <a:schemeClr val="accent4">
                    <a:lumMod val="75000"/>
                  </a:schemeClr>
                </a:solidFill>
              </a:rPr>
              <a:t>közvetetten</a:t>
            </a:r>
            <a:r>
              <a:rPr lang="en-US" dirty="0">
                <a:solidFill>
                  <a:schemeClr val="accent4">
                    <a:lumMod val="75000"/>
                  </a:schemeClr>
                </a:solidFill>
              </a:rPr>
              <a:t> </a:t>
            </a:r>
            <a:r>
              <a:rPr lang="en-US" dirty="0" err="1">
                <a:solidFill>
                  <a:schemeClr val="accent4">
                    <a:lumMod val="75000"/>
                  </a:schemeClr>
                </a:solidFill>
              </a:rPr>
              <a:t>kihatásuk</a:t>
            </a:r>
            <a:r>
              <a:rPr lang="en-US" dirty="0">
                <a:solidFill>
                  <a:schemeClr val="accent4">
                    <a:lumMod val="75000"/>
                  </a:schemeClr>
                </a:solidFill>
              </a:rPr>
              <a:t> van a </a:t>
            </a:r>
            <a:r>
              <a:rPr lang="en-US" dirty="0" err="1">
                <a:solidFill>
                  <a:schemeClr val="accent4">
                    <a:lumMod val="75000"/>
                  </a:schemeClr>
                </a:solidFill>
              </a:rPr>
              <a:t>nemzetközi</a:t>
            </a:r>
            <a:r>
              <a:rPr lang="en-US" dirty="0">
                <a:solidFill>
                  <a:schemeClr val="accent4">
                    <a:lumMod val="75000"/>
                  </a:schemeClr>
                </a:solidFill>
              </a:rPr>
              <a:t> jog </a:t>
            </a:r>
            <a:r>
              <a:rPr lang="en-US" dirty="0" err="1">
                <a:solidFill>
                  <a:schemeClr val="accent4">
                    <a:lumMod val="75000"/>
                  </a:schemeClr>
                </a:solidFill>
              </a:rPr>
              <a:t>jogforrásainak</a:t>
            </a:r>
            <a:r>
              <a:rPr lang="en-US" dirty="0">
                <a:solidFill>
                  <a:schemeClr val="accent4">
                    <a:lumMod val="75000"/>
                  </a:schemeClr>
                </a:solidFill>
              </a:rPr>
              <a:t> </a:t>
            </a:r>
            <a:r>
              <a:rPr lang="en-US" dirty="0" err="1">
                <a:solidFill>
                  <a:schemeClr val="accent4">
                    <a:lumMod val="75000"/>
                  </a:schemeClr>
                </a:solidFill>
              </a:rPr>
              <a:t>értelmezésére</a:t>
            </a:r>
            <a:r>
              <a:rPr lang="en-US" dirty="0">
                <a:solidFill>
                  <a:schemeClr val="accent4">
                    <a:lumMod val="75000"/>
                  </a:schemeClr>
                </a:solidFill>
              </a:rPr>
              <a:t>.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78246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sz="3600" dirty="0">
                <a:solidFill>
                  <a:schemeClr val="accent4">
                    <a:lumMod val="75000"/>
                  </a:schemeClr>
                </a:solidFill>
              </a:rPr>
              <a:t>EU jog </a:t>
            </a:r>
            <a:r>
              <a:rPr lang="en-US" sz="3600" dirty="0" err="1">
                <a:solidFill>
                  <a:schemeClr val="accent4">
                    <a:lumMod val="75000"/>
                  </a:schemeClr>
                </a:solidFill>
              </a:rPr>
              <a:t>forrásai</a:t>
            </a:r>
            <a:endParaRPr lang="en-US" sz="3600"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r>
              <a:rPr lang="en-US" b="1" u="sng" dirty="0" err="1">
                <a:solidFill>
                  <a:schemeClr val="accent4">
                    <a:lumMod val="75000"/>
                  </a:schemeClr>
                </a:solidFill>
              </a:rPr>
              <a:t>Kérdések</a:t>
            </a:r>
            <a:r>
              <a:rPr lang="en-US" b="1" u="sng" dirty="0">
                <a:solidFill>
                  <a:schemeClr val="accent4">
                    <a:lumMod val="75000"/>
                  </a:schemeClr>
                </a:solidFill>
              </a:rPr>
              <a:t>: </a:t>
            </a:r>
          </a:p>
          <a:p>
            <a:pPr algn="just"/>
            <a:r>
              <a:rPr lang="en-US" b="1" dirty="0">
                <a:solidFill>
                  <a:schemeClr val="accent4">
                    <a:lumMod val="75000"/>
                  </a:schemeClr>
                </a:solidFill>
              </a:rPr>
              <a:t>A) </a:t>
            </a:r>
            <a:r>
              <a:rPr lang="en-US" b="1" dirty="0" err="1">
                <a:solidFill>
                  <a:schemeClr val="accent4">
                    <a:lumMod val="75000"/>
                  </a:schemeClr>
                </a:solidFill>
              </a:rPr>
              <a:t>Hogyan</a:t>
            </a:r>
            <a:r>
              <a:rPr lang="en-US" b="1" dirty="0">
                <a:solidFill>
                  <a:schemeClr val="accent4">
                    <a:lumMod val="75000"/>
                  </a:schemeClr>
                </a:solidFill>
              </a:rPr>
              <a:t> </a:t>
            </a:r>
            <a:r>
              <a:rPr lang="en-US" b="1" dirty="0" err="1">
                <a:solidFill>
                  <a:schemeClr val="accent4">
                    <a:lumMod val="75000"/>
                  </a:schemeClr>
                </a:solidFill>
              </a:rPr>
              <a:t>definiálná</a:t>
            </a:r>
            <a:r>
              <a:rPr lang="en-US" b="1" dirty="0">
                <a:solidFill>
                  <a:schemeClr val="accent4">
                    <a:lumMod val="75000"/>
                  </a:schemeClr>
                </a:solidFill>
              </a:rPr>
              <a:t> a </a:t>
            </a:r>
            <a:r>
              <a:rPr lang="en-US" b="1" dirty="0" err="1">
                <a:solidFill>
                  <a:schemeClr val="accent4">
                    <a:lumMod val="75000"/>
                  </a:schemeClr>
                </a:solidFill>
              </a:rPr>
              <a:t>jogforrás</a:t>
            </a:r>
            <a:r>
              <a:rPr lang="en-US" b="1" dirty="0">
                <a:solidFill>
                  <a:schemeClr val="accent4">
                    <a:lumMod val="75000"/>
                  </a:schemeClr>
                </a:solidFill>
              </a:rPr>
              <a:t> </a:t>
            </a:r>
            <a:r>
              <a:rPr lang="en-US" b="1" dirty="0" err="1">
                <a:solidFill>
                  <a:schemeClr val="accent4">
                    <a:lumMod val="75000"/>
                  </a:schemeClr>
                </a:solidFill>
              </a:rPr>
              <a:t>kifejezést</a:t>
            </a:r>
            <a:r>
              <a:rPr lang="en-US" b="1" dirty="0">
                <a:solidFill>
                  <a:schemeClr val="accent4">
                    <a:lumMod val="75000"/>
                  </a:schemeClr>
                </a:solidFill>
              </a:rPr>
              <a:t>? </a:t>
            </a:r>
          </a:p>
          <a:p>
            <a:pPr algn="just"/>
            <a:r>
              <a:rPr lang="en-US" b="1" dirty="0">
                <a:solidFill>
                  <a:schemeClr val="accent4">
                    <a:lumMod val="75000"/>
                  </a:schemeClr>
                </a:solidFill>
              </a:rPr>
              <a:t>B) </a:t>
            </a:r>
            <a:r>
              <a:rPr lang="en-US" b="1" dirty="0" err="1">
                <a:solidFill>
                  <a:schemeClr val="accent4">
                    <a:lumMod val="75000"/>
                  </a:schemeClr>
                </a:solidFill>
              </a:rPr>
              <a:t>Milyen</a:t>
            </a:r>
            <a:r>
              <a:rPr lang="en-US" b="1" dirty="0">
                <a:solidFill>
                  <a:schemeClr val="accent4">
                    <a:lumMod val="75000"/>
                  </a:schemeClr>
                </a:solidFill>
              </a:rPr>
              <a:t> </a:t>
            </a:r>
            <a:r>
              <a:rPr lang="en-US" b="1" dirty="0" err="1">
                <a:solidFill>
                  <a:schemeClr val="accent4">
                    <a:lumMod val="75000"/>
                  </a:schemeClr>
                </a:solidFill>
              </a:rPr>
              <a:t>jogforrásokat</a:t>
            </a:r>
            <a:r>
              <a:rPr lang="en-US" b="1" dirty="0">
                <a:solidFill>
                  <a:schemeClr val="accent4">
                    <a:lumMod val="75000"/>
                  </a:schemeClr>
                </a:solidFill>
              </a:rPr>
              <a:t> </a:t>
            </a:r>
            <a:r>
              <a:rPr lang="en-US" b="1" dirty="0" err="1">
                <a:solidFill>
                  <a:schemeClr val="accent4">
                    <a:lumMod val="75000"/>
                  </a:schemeClr>
                </a:solidFill>
              </a:rPr>
              <a:t>ismer</a:t>
            </a:r>
            <a:r>
              <a:rPr lang="en-US" b="1" dirty="0">
                <a:solidFill>
                  <a:schemeClr val="accent4">
                    <a:lumMod val="75000"/>
                  </a:schemeClr>
                </a:solidFill>
              </a:rPr>
              <a:t> a </a:t>
            </a:r>
            <a:r>
              <a:rPr lang="en-US" b="1" dirty="0" err="1">
                <a:solidFill>
                  <a:schemeClr val="accent4">
                    <a:lumMod val="75000"/>
                  </a:schemeClr>
                </a:solidFill>
              </a:rPr>
              <a:t>belső</a:t>
            </a:r>
            <a:r>
              <a:rPr lang="en-US" b="1" dirty="0">
                <a:solidFill>
                  <a:schemeClr val="accent4">
                    <a:lumMod val="75000"/>
                  </a:schemeClr>
                </a:solidFill>
              </a:rPr>
              <a:t> </a:t>
            </a:r>
            <a:r>
              <a:rPr lang="en-US" b="1" dirty="0" err="1">
                <a:solidFill>
                  <a:schemeClr val="accent4">
                    <a:lumMod val="75000"/>
                  </a:schemeClr>
                </a:solidFill>
              </a:rPr>
              <a:t>jogban</a:t>
            </a:r>
            <a:r>
              <a:rPr lang="en-US" b="1" dirty="0">
                <a:solidFill>
                  <a:schemeClr val="accent4">
                    <a:lumMod val="75000"/>
                  </a:schemeClr>
                </a:solidFill>
              </a:rPr>
              <a:t>?</a:t>
            </a:r>
          </a:p>
          <a:p>
            <a:pPr algn="just"/>
            <a:r>
              <a:rPr lang="en-US" b="1" dirty="0">
                <a:solidFill>
                  <a:schemeClr val="accent4">
                    <a:lumMod val="75000"/>
                  </a:schemeClr>
                </a:solidFill>
              </a:rPr>
              <a:t>C) </a:t>
            </a:r>
            <a:r>
              <a:rPr lang="en-US" b="1" dirty="0" err="1">
                <a:solidFill>
                  <a:schemeClr val="accent4">
                    <a:lumMod val="75000"/>
                  </a:schemeClr>
                </a:solidFill>
              </a:rPr>
              <a:t>Milyen</a:t>
            </a:r>
            <a:r>
              <a:rPr lang="en-US" b="1" dirty="0">
                <a:solidFill>
                  <a:schemeClr val="accent4">
                    <a:lumMod val="75000"/>
                  </a:schemeClr>
                </a:solidFill>
              </a:rPr>
              <a:t> </a:t>
            </a:r>
            <a:r>
              <a:rPr lang="en-US" b="1" dirty="0" err="1">
                <a:solidFill>
                  <a:schemeClr val="accent4">
                    <a:lumMod val="75000"/>
                  </a:schemeClr>
                </a:solidFill>
              </a:rPr>
              <a:t>jogforrásokat</a:t>
            </a:r>
            <a:r>
              <a:rPr lang="en-US" b="1" dirty="0">
                <a:solidFill>
                  <a:schemeClr val="accent4">
                    <a:lumMod val="75000"/>
                  </a:schemeClr>
                </a:solidFill>
              </a:rPr>
              <a:t> </a:t>
            </a:r>
            <a:r>
              <a:rPr lang="en-US" b="1" dirty="0" err="1">
                <a:solidFill>
                  <a:schemeClr val="accent4">
                    <a:lumMod val="75000"/>
                  </a:schemeClr>
                </a:solidFill>
              </a:rPr>
              <a:t>ismerünk</a:t>
            </a:r>
            <a:r>
              <a:rPr lang="en-US" b="1" dirty="0">
                <a:solidFill>
                  <a:schemeClr val="accent4">
                    <a:lumMod val="75000"/>
                  </a:schemeClr>
                </a:solidFill>
              </a:rPr>
              <a:t> a </a:t>
            </a:r>
            <a:r>
              <a:rPr lang="en-US" b="1" dirty="0" err="1">
                <a:solidFill>
                  <a:schemeClr val="accent4">
                    <a:lumMod val="75000"/>
                  </a:schemeClr>
                </a:solidFill>
              </a:rPr>
              <a:t>nemzetközi</a:t>
            </a:r>
            <a:r>
              <a:rPr lang="en-US" b="1" dirty="0">
                <a:solidFill>
                  <a:schemeClr val="accent4">
                    <a:lumMod val="75000"/>
                  </a:schemeClr>
                </a:solidFill>
              </a:rPr>
              <a:t> </a:t>
            </a:r>
            <a:r>
              <a:rPr lang="en-US" b="1" dirty="0" err="1">
                <a:solidFill>
                  <a:schemeClr val="accent4">
                    <a:lumMod val="75000"/>
                  </a:schemeClr>
                </a:solidFill>
              </a:rPr>
              <a:t>jogban</a:t>
            </a:r>
            <a:r>
              <a:rPr lang="en-US" b="1" dirty="0">
                <a:solidFill>
                  <a:schemeClr val="accent4">
                    <a:lumMod val="75000"/>
                  </a:schemeClr>
                </a:solidFill>
              </a:rPr>
              <a:t>?</a:t>
            </a:r>
          </a:p>
          <a:p>
            <a:pPr algn="just"/>
            <a:r>
              <a:rPr lang="en-US" b="1" dirty="0">
                <a:solidFill>
                  <a:schemeClr val="accent4">
                    <a:lumMod val="75000"/>
                  </a:schemeClr>
                </a:solidFill>
              </a:rPr>
              <a:t>D) A </a:t>
            </a:r>
            <a:r>
              <a:rPr lang="en-US" b="1" dirty="0" err="1">
                <a:solidFill>
                  <a:schemeClr val="accent4">
                    <a:lumMod val="75000"/>
                  </a:schemeClr>
                </a:solidFill>
              </a:rPr>
              <a:t>fentiek</a:t>
            </a:r>
            <a:r>
              <a:rPr lang="en-US" b="1" dirty="0">
                <a:solidFill>
                  <a:schemeClr val="accent4">
                    <a:lumMod val="75000"/>
                  </a:schemeClr>
                </a:solidFill>
              </a:rPr>
              <a:t> </a:t>
            </a:r>
            <a:r>
              <a:rPr lang="en-US" b="1" dirty="0" err="1">
                <a:solidFill>
                  <a:schemeClr val="accent4">
                    <a:lumMod val="75000"/>
                  </a:schemeClr>
                </a:solidFill>
              </a:rPr>
              <a:t>alapján</a:t>
            </a:r>
            <a:r>
              <a:rPr lang="en-US" b="1" dirty="0">
                <a:solidFill>
                  <a:schemeClr val="accent4">
                    <a:lumMod val="75000"/>
                  </a:schemeClr>
                </a:solidFill>
              </a:rPr>
              <a:t>: </a:t>
            </a:r>
            <a:r>
              <a:rPr lang="en-US" b="1" dirty="0" err="1">
                <a:solidFill>
                  <a:schemeClr val="accent4">
                    <a:lumMod val="75000"/>
                  </a:schemeClr>
                </a:solidFill>
              </a:rPr>
              <a:t>melyek</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EU </a:t>
            </a:r>
            <a:r>
              <a:rPr lang="en-US" b="1" dirty="0" err="1">
                <a:solidFill>
                  <a:schemeClr val="accent4">
                    <a:lumMod val="75000"/>
                  </a:schemeClr>
                </a:solidFill>
              </a:rPr>
              <a:t>jogforrásai</a:t>
            </a:r>
            <a:r>
              <a:rPr lang="en-US" b="1" dirty="0">
                <a:solidFill>
                  <a:schemeClr val="accent4">
                    <a:lumMod val="75000"/>
                  </a:schemeClr>
                </a:solidFill>
              </a:rPr>
              <a:t>?</a:t>
            </a:r>
          </a:p>
          <a:p>
            <a:pPr algn="just"/>
            <a:endParaRPr lang="en-US" b="1" dirty="0">
              <a:solidFill>
                <a:schemeClr val="accent4">
                  <a:lumMod val="75000"/>
                </a:schemeClr>
              </a:solidFill>
            </a:endParaRPr>
          </a:p>
        </p:txBody>
      </p:sp>
    </p:spTree>
    <p:extLst>
      <p:ext uri="{BB962C8B-B14F-4D97-AF65-F5344CB8AC3E}">
        <p14:creationId xmlns:p14="http://schemas.microsoft.com/office/powerpoint/2010/main" val="357463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lnSpcReduction="10000"/>
          </a:bodyPr>
          <a:lstStyle/>
          <a:p>
            <a:pPr marL="457200" indent="-457200" algn="just">
              <a:buAutoNum type="arabicPeriod"/>
            </a:pPr>
            <a:r>
              <a:rPr lang="en-US" dirty="0" err="1">
                <a:solidFill>
                  <a:schemeClr val="accent4">
                    <a:lumMod val="75000"/>
                  </a:schemeClr>
                </a:solidFill>
              </a:rPr>
              <a:t>Jogforrások</a:t>
            </a:r>
            <a:endParaRPr lang="en-US" dirty="0">
              <a:solidFill>
                <a:schemeClr val="accent4">
                  <a:lumMod val="75000"/>
                </a:schemeClr>
              </a:solidFill>
            </a:endParaRPr>
          </a:p>
          <a:p>
            <a:pPr algn="just"/>
            <a:r>
              <a:rPr lang="en-US" b="1" dirty="0">
                <a:solidFill>
                  <a:schemeClr val="accent4">
                    <a:lumMod val="75000"/>
                  </a:schemeClr>
                </a:solidFill>
              </a:rPr>
              <a:t>Az EU </a:t>
            </a:r>
            <a:r>
              <a:rPr lang="en-US" b="1" dirty="0" err="1">
                <a:solidFill>
                  <a:schemeClr val="accent4">
                    <a:lumMod val="75000"/>
                  </a:schemeClr>
                </a:solidFill>
              </a:rPr>
              <a:t>két</a:t>
            </a:r>
            <a:r>
              <a:rPr lang="en-US" b="1" dirty="0">
                <a:solidFill>
                  <a:schemeClr val="accent4">
                    <a:lumMod val="75000"/>
                  </a:schemeClr>
                </a:solidFill>
              </a:rPr>
              <a:t> </a:t>
            </a:r>
            <a:r>
              <a:rPr lang="en-US" b="1" dirty="0" err="1">
                <a:solidFill>
                  <a:schemeClr val="accent4">
                    <a:lumMod val="75000"/>
                  </a:schemeClr>
                </a:solidFill>
              </a:rPr>
              <a:t>fő</a:t>
            </a:r>
            <a:r>
              <a:rPr lang="en-US" b="1" dirty="0">
                <a:solidFill>
                  <a:schemeClr val="accent4">
                    <a:lumMod val="75000"/>
                  </a:schemeClr>
                </a:solidFill>
              </a:rPr>
              <a:t> </a:t>
            </a:r>
            <a:r>
              <a:rPr lang="en-US" b="1" dirty="0" err="1">
                <a:solidFill>
                  <a:schemeClr val="accent4">
                    <a:lumMod val="75000"/>
                  </a:schemeClr>
                </a:solidFill>
              </a:rPr>
              <a:t>jogforrása</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elsődleges</a:t>
            </a:r>
            <a:r>
              <a:rPr lang="en-US" b="1" dirty="0">
                <a:solidFill>
                  <a:schemeClr val="accent4">
                    <a:lumMod val="75000"/>
                  </a:schemeClr>
                </a:solidFill>
              </a:rPr>
              <a:t> </a:t>
            </a:r>
            <a:r>
              <a:rPr lang="en-US" b="1" dirty="0" err="1">
                <a:solidFill>
                  <a:schemeClr val="accent4">
                    <a:lumMod val="75000"/>
                  </a:schemeClr>
                </a:solidFill>
              </a:rPr>
              <a:t>és</a:t>
            </a:r>
            <a:r>
              <a:rPr lang="en-US" b="1" dirty="0">
                <a:solidFill>
                  <a:schemeClr val="accent4">
                    <a:lumMod val="75000"/>
                  </a:schemeClr>
                </a:solidFill>
              </a:rPr>
              <a:t> a </a:t>
            </a:r>
            <a:r>
              <a:rPr lang="en-US" b="1" dirty="0" err="1">
                <a:solidFill>
                  <a:schemeClr val="accent4">
                    <a:lumMod val="75000"/>
                  </a:schemeClr>
                </a:solidFill>
              </a:rPr>
              <a:t>másodlagos</a:t>
            </a:r>
            <a:r>
              <a:rPr lang="en-US" b="1" dirty="0">
                <a:solidFill>
                  <a:schemeClr val="accent4">
                    <a:lumMod val="75000"/>
                  </a:schemeClr>
                </a:solidFill>
              </a:rPr>
              <a:t> jog.</a:t>
            </a:r>
          </a:p>
          <a:p>
            <a:pPr algn="just"/>
            <a:r>
              <a:rPr lang="en-US" dirty="0">
                <a:solidFill>
                  <a:schemeClr val="accent4">
                    <a:lumMod val="75000"/>
                  </a:schemeClr>
                </a:solidFill>
              </a:rPr>
              <a:t>Az </a:t>
            </a:r>
            <a:r>
              <a:rPr lang="en-US" dirty="0" err="1">
                <a:solidFill>
                  <a:schemeClr val="accent4">
                    <a:lumMod val="75000"/>
                  </a:schemeClr>
                </a:solidFill>
              </a:rPr>
              <a:t>elsődleges</a:t>
            </a:r>
            <a:r>
              <a:rPr lang="en-US" dirty="0">
                <a:solidFill>
                  <a:schemeClr val="accent4">
                    <a:lumMod val="75000"/>
                  </a:schemeClr>
                </a:solidFill>
              </a:rPr>
              <a:t> jog </a:t>
            </a:r>
            <a:r>
              <a:rPr lang="en-US" dirty="0" err="1">
                <a:solidFill>
                  <a:schemeClr val="accent4">
                    <a:lumMod val="75000"/>
                  </a:schemeClr>
                </a:solidFill>
              </a:rPr>
              <a:t>alatt</a:t>
            </a:r>
            <a:r>
              <a:rPr lang="en-US" dirty="0">
                <a:solidFill>
                  <a:schemeClr val="accent4">
                    <a:lumMod val="75000"/>
                  </a:schemeClr>
                </a:solidFill>
              </a:rPr>
              <a:t> </a:t>
            </a:r>
            <a:r>
              <a:rPr lang="en-US" dirty="0" err="1">
                <a:solidFill>
                  <a:schemeClr val="accent4">
                    <a:lumMod val="75000"/>
                  </a:schemeClr>
                </a:solidFill>
              </a:rPr>
              <a:t>elsősorban</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alapszerződéseket</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azok</a:t>
            </a:r>
            <a:r>
              <a:rPr lang="en-US" dirty="0">
                <a:solidFill>
                  <a:schemeClr val="accent4">
                    <a:lumMod val="75000"/>
                  </a:schemeClr>
                </a:solidFill>
              </a:rPr>
              <a:t> </a:t>
            </a:r>
            <a:r>
              <a:rPr lang="en-US" dirty="0" err="1">
                <a:solidFill>
                  <a:schemeClr val="accent4">
                    <a:lumMod val="75000"/>
                  </a:schemeClr>
                </a:solidFill>
              </a:rPr>
              <a:t>mellékleteit</a:t>
            </a:r>
            <a:r>
              <a:rPr lang="en-US" dirty="0">
                <a:solidFill>
                  <a:schemeClr val="accent4">
                    <a:lumMod val="75000"/>
                  </a:schemeClr>
                </a:solidFill>
              </a:rPr>
              <a:t> </a:t>
            </a:r>
            <a:r>
              <a:rPr lang="en-US" dirty="0" err="1">
                <a:solidFill>
                  <a:schemeClr val="accent4">
                    <a:lumMod val="75000"/>
                  </a:schemeClr>
                </a:solidFill>
              </a:rPr>
              <a:t>értjük</a:t>
            </a:r>
            <a:r>
              <a:rPr lang="en-US" dirty="0">
                <a:solidFill>
                  <a:schemeClr val="accent4">
                    <a:lumMod val="75000"/>
                  </a:schemeClr>
                </a:solidFill>
              </a:rPr>
              <a:t>, </a:t>
            </a:r>
            <a:r>
              <a:rPr lang="en-US" dirty="0" err="1">
                <a:solidFill>
                  <a:schemeClr val="accent4">
                    <a:lumMod val="75000"/>
                  </a:schemeClr>
                </a:solidFill>
              </a:rPr>
              <a:t>továbbá</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általános</a:t>
            </a:r>
            <a:r>
              <a:rPr lang="en-US" dirty="0">
                <a:solidFill>
                  <a:schemeClr val="accent4">
                    <a:lumMod val="75000"/>
                  </a:schemeClr>
                </a:solidFill>
              </a:rPr>
              <a:t> </a:t>
            </a:r>
            <a:r>
              <a:rPr lang="en-US" dirty="0" err="1">
                <a:solidFill>
                  <a:schemeClr val="accent4">
                    <a:lumMod val="75000"/>
                  </a:schemeClr>
                </a:solidFill>
              </a:rPr>
              <a:t>jogi</a:t>
            </a:r>
            <a:r>
              <a:rPr lang="en-US" dirty="0">
                <a:solidFill>
                  <a:schemeClr val="accent4">
                    <a:lumMod val="75000"/>
                  </a:schemeClr>
                </a:solidFill>
              </a:rPr>
              <a:t> </a:t>
            </a:r>
            <a:r>
              <a:rPr lang="en-US" dirty="0" err="1">
                <a:solidFill>
                  <a:schemeClr val="accent4">
                    <a:lumMod val="75000"/>
                  </a:schemeClr>
                </a:solidFill>
              </a:rPr>
              <a:t>elveket</a:t>
            </a:r>
            <a:r>
              <a:rPr lang="en-US" dirty="0">
                <a:solidFill>
                  <a:schemeClr val="accent4">
                    <a:lumMod val="75000"/>
                  </a:schemeClr>
                </a:solidFill>
              </a:rPr>
              <a:t>.</a:t>
            </a:r>
          </a:p>
          <a:p>
            <a:pPr algn="just"/>
            <a:r>
              <a:rPr lang="en-US" dirty="0" err="1">
                <a:solidFill>
                  <a:schemeClr val="accent4">
                    <a:lumMod val="75000"/>
                  </a:schemeClr>
                </a:solidFill>
              </a:rPr>
              <a:t>Másodlagos</a:t>
            </a:r>
            <a:r>
              <a:rPr lang="en-US" dirty="0">
                <a:solidFill>
                  <a:schemeClr val="accent4">
                    <a:lumMod val="75000"/>
                  </a:schemeClr>
                </a:solidFill>
              </a:rPr>
              <a:t> </a:t>
            </a:r>
            <a:r>
              <a:rPr lang="en-US" dirty="0" err="1">
                <a:solidFill>
                  <a:schemeClr val="accent4">
                    <a:lumMod val="75000"/>
                  </a:schemeClr>
                </a:solidFill>
              </a:rPr>
              <a:t>jognak</a:t>
            </a:r>
            <a:r>
              <a:rPr lang="en-US" dirty="0">
                <a:solidFill>
                  <a:schemeClr val="accent4">
                    <a:lumMod val="75000"/>
                  </a:schemeClr>
                </a:solidFill>
              </a:rPr>
              <a:t> (</a:t>
            </a:r>
            <a:r>
              <a:rPr lang="en-US" dirty="0" err="1">
                <a:solidFill>
                  <a:schemeClr val="accent4">
                    <a:lumMod val="75000"/>
                  </a:schemeClr>
                </a:solidFill>
              </a:rPr>
              <a:t>származtatott</a:t>
            </a:r>
            <a:r>
              <a:rPr lang="en-US" dirty="0">
                <a:solidFill>
                  <a:schemeClr val="accent4">
                    <a:lumMod val="75000"/>
                  </a:schemeClr>
                </a:solidFill>
              </a:rPr>
              <a:t> jog)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Intézményei</a:t>
            </a:r>
            <a:r>
              <a:rPr lang="en-US" dirty="0">
                <a:solidFill>
                  <a:schemeClr val="accent4">
                    <a:lumMod val="75000"/>
                  </a:schemeClr>
                </a:solidFill>
              </a:rPr>
              <a:t> </a:t>
            </a:r>
            <a:r>
              <a:rPr lang="en-US" dirty="0" err="1">
                <a:solidFill>
                  <a:schemeClr val="accent4">
                    <a:lumMod val="75000"/>
                  </a:schemeClr>
                </a:solidFill>
              </a:rPr>
              <a:t>illetve</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Központi</a:t>
            </a:r>
            <a:r>
              <a:rPr lang="en-US" dirty="0">
                <a:solidFill>
                  <a:schemeClr val="accent4">
                    <a:lumMod val="75000"/>
                  </a:schemeClr>
                </a:solidFill>
              </a:rPr>
              <a:t> Bank </a:t>
            </a:r>
            <a:r>
              <a:rPr lang="en-US" dirty="0" err="1">
                <a:solidFill>
                  <a:schemeClr val="accent4">
                    <a:lumMod val="75000"/>
                  </a:schemeClr>
                </a:solidFill>
              </a:rPr>
              <a:t>által</a:t>
            </a:r>
            <a:r>
              <a:rPr lang="en-US" dirty="0">
                <a:solidFill>
                  <a:schemeClr val="accent4">
                    <a:lumMod val="75000"/>
                  </a:schemeClr>
                </a:solidFill>
              </a:rPr>
              <a:t> a </a:t>
            </a:r>
            <a:r>
              <a:rPr lang="en-US" dirty="0" err="1">
                <a:solidFill>
                  <a:schemeClr val="accent4">
                    <a:lumMod val="75000"/>
                  </a:schemeClr>
                </a:solidFill>
              </a:rPr>
              <a:t>Szerződések</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alkotott</a:t>
            </a:r>
            <a:r>
              <a:rPr lang="en-US" dirty="0">
                <a:solidFill>
                  <a:schemeClr val="accent4">
                    <a:lumMod val="75000"/>
                  </a:schemeClr>
                </a:solidFill>
              </a:rPr>
              <a:t> </a:t>
            </a:r>
            <a:r>
              <a:rPr lang="en-US" dirty="0" err="1">
                <a:solidFill>
                  <a:schemeClr val="accent4">
                    <a:lumMod val="75000"/>
                  </a:schemeClr>
                </a:solidFill>
              </a:rPr>
              <a:t>jogi</a:t>
            </a:r>
            <a:r>
              <a:rPr lang="en-US" dirty="0">
                <a:solidFill>
                  <a:schemeClr val="accent4">
                    <a:lumMod val="75000"/>
                  </a:schemeClr>
                </a:solidFill>
              </a:rPr>
              <a:t> </a:t>
            </a:r>
            <a:r>
              <a:rPr lang="en-US" dirty="0" err="1">
                <a:solidFill>
                  <a:schemeClr val="accent4">
                    <a:lumMod val="75000"/>
                  </a:schemeClr>
                </a:solidFill>
              </a:rPr>
              <a:t>aktusokat</a:t>
            </a:r>
            <a:r>
              <a:rPr lang="en-US" dirty="0">
                <a:solidFill>
                  <a:schemeClr val="accent4">
                    <a:lumMod val="75000"/>
                  </a:schemeClr>
                </a:solidFill>
              </a:rPr>
              <a:t> </a:t>
            </a:r>
            <a:r>
              <a:rPr lang="en-US" dirty="0" err="1">
                <a:solidFill>
                  <a:schemeClr val="accent4">
                    <a:lumMod val="75000"/>
                  </a:schemeClr>
                </a:solidFill>
              </a:rPr>
              <a:t>nevezzük</a:t>
            </a:r>
            <a:r>
              <a:rPr lang="en-US" dirty="0">
                <a:solidFill>
                  <a:schemeClr val="accent4">
                    <a:lumMod val="75000"/>
                  </a:schemeClr>
                </a:solidFill>
              </a:rPr>
              <a:t>.</a:t>
            </a:r>
          </a:p>
          <a:p>
            <a:pPr algn="just"/>
            <a:r>
              <a:rPr lang="en-US" b="1" dirty="0" err="1">
                <a:solidFill>
                  <a:schemeClr val="accent4">
                    <a:lumMod val="75000"/>
                  </a:schemeClr>
                </a:solidFill>
              </a:rPr>
              <a:t>Ezenfelül</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Bíróság</a:t>
            </a:r>
            <a:r>
              <a:rPr lang="en-US" b="1" dirty="0">
                <a:solidFill>
                  <a:schemeClr val="accent4">
                    <a:lumMod val="75000"/>
                  </a:schemeClr>
                </a:solidFill>
              </a:rPr>
              <a:t> </a:t>
            </a:r>
            <a:r>
              <a:rPr lang="en-US" b="1" dirty="0" err="1">
                <a:solidFill>
                  <a:schemeClr val="accent4">
                    <a:lumMod val="75000"/>
                  </a:schemeClr>
                </a:solidFill>
              </a:rPr>
              <a:t>joggyakorlata</a:t>
            </a:r>
            <a:r>
              <a:rPr lang="en-US" b="1" dirty="0">
                <a:solidFill>
                  <a:schemeClr val="accent4">
                    <a:lumMod val="75000"/>
                  </a:schemeClr>
                </a:solidFill>
              </a:rPr>
              <a:t> is </a:t>
            </a:r>
            <a:r>
              <a:rPr lang="en-US" b="1" dirty="0" err="1">
                <a:solidFill>
                  <a:schemeClr val="accent4">
                    <a:lumMod val="75000"/>
                  </a:schemeClr>
                </a:solidFill>
              </a:rPr>
              <a:t>jogforrásnak</a:t>
            </a:r>
            <a:r>
              <a:rPr lang="en-US" b="1" dirty="0">
                <a:solidFill>
                  <a:schemeClr val="accent4">
                    <a:lumMod val="75000"/>
                  </a:schemeClr>
                </a:solidFill>
              </a:rPr>
              <a:t> </a:t>
            </a:r>
            <a:r>
              <a:rPr lang="en-US" b="1" dirty="0" err="1">
                <a:solidFill>
                  <a:schemeClr val="accent4">
                    <a:lumMod val="75000"/>
                  </a:schemeClr>
                </a:solidFill>
              </a:rPr>
              <a:t>számít</a:t>
            </a:r>
            <a:r>
              <a:rPr lang="en-US" b="1" dirty="0">
                <a:solidFill>
                  <a:schemeClr val="accent4">
                    <a:lumMod val="75000"/>
                  </a:schemeClr>
                </a:solidFill>
              </a:rPr>
              <a:t> (</a:t>
            </a:r>
            <a:r>
              <a:rPr lang="en-US" b="1" dirty="0" err="1">
                <a:solidFill>
                  <a:schemeClr val="accent4">
                    <a:lumMod val="75000"/>
                  </a:schemeClr>
                </a:solidFill>
              </a:rPr>
              <a:t>páldául</a:t>
            </a:r>
            <a:r>
              <a:rPr lang="en-US" b="1" dirty="0">
                <a:solidFill>
                  <a:schemeClr val="accent4">
                    <a:lumMod val="75000"/>
                  </a:schemeClr>
                </a:solidFill>
              </a:rPr>
              <a:t> a </a:t>
            </a:r>
            <a:r>
              <a:rPr lang="en-US" b="1" dirty="0" err="1">
                <a:solidFill>
                  <a:schemeClr val="accent4">
                    <a:lumMod val="75000"/>
                  </a:schemeClr>
                </a:solidFill>
              </a:rPr>
              <a:t>jogforrások</a:t>
            </a:r>
            <a:r>
              <a:rPr lang="en-US" b="1" dirty="0">
                <a:solidFill>
                  <a:schemeClr val="accent4">
                    <a:lumMod val="75000"/>
                  </a:schemeClr>
                </a:solidFill>
              </a:rPr>
              <a:t> </a:t>
            </a:r>
            <a:r>
              <a:rPr lang="en-US" b="1" dirty="0" err="1">
                <a:solidFill>
                  <a:schemeClr val="accent4">
                    <a:lumMod val="75000"/>
                  </a:schemeClr>
                </a:solidFill>
              </a:rPr>
              <a:t>konkretizálása</a:t>
            </a:r>
            <a:r>
              <a:rPr lang="en-US" b="1" dirty="0">
                <a:solidFill>
                  <a:schemeClr val="accent4">
                    <a:lumMod val="75000"/>
                  </a:schemeClr>
                </a:solidFill>
              </a:rPr>
              <a:t>, </a:t>
            </a:r>
            <a:r>
              <a:rPr lang="en-US" b="1" dirty="0" err="1">
                <a:solidFill>
                  <a:schemeClr val="accent4">
                    <a:lumMod val="75000"/>
                  </a:schemeClr>
                </a:solidFill>
              </a:rPr>
              <a:t>illetve</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általános</a:t>
            </a:r>
            <a:r>
              <a:rPr lang="en-US" b="1" dirty="0">
                <a:solidFill>
                  <a:schemeClr val="accent4">
                    <a:lumMod val="75000"/>
                  </a:schemeClr>
                </a:solidFill>
              </a:rPr>
              <a:t> </a:t>
            </a:r>
            <a:r>
              <a:rPr lang="en-US" b="1" dirty="0" err="1">
                <a:solidFill>
                  <a:schemeClr val="accent4">
                    <a:lumMod val="75000"/>
                  </a:schemeClr>
                </a:solidFill>
              </a:rPr>
              <a:t>jogi</a:t>
            </a:r>
            <a:r>
              <a:rPr lang="en-US" b="1" dirty="0">
                <a:solidFill>
                  <a:schemeClr val="accent4">
                    <a:lumMod val="75000"/>
                  </a:schemeClr>
                </a:solidFill>
              </a:rPr>
              <a:t> </a:t>
            </a:r>
            <a:r>
              <a:rPr lang="en-US" b="1" dirty="0" err="1">
                <a:solidFill>
                  <a:schemeClr val="accent4">
                    <a:lumMod val="75000"/>
                  </a:schemeClr>
                </a:solidFill>
              </a:rPr>
              <a:t>elvek</a:t>
            </a:r>
            <a:r>
              <a:rPr lang="en-US" b="1" dirty="0">
                <a:solidFill>
                  <a:schemeClr val="accent4">
                    <a:lumMod val="75000"/>
                  </a:schemeClr>
                </a:solidFill>
              </a:rPr>
              <a:t> </a:t>
            </a:r>
            <a:r>
              <a:rPr lang="en-US" b="1" dirty="0" err="1">
                <a:solidFill>
                  <a:schemeClr val="accent4">
                    <a:lumMod val="75000"/>
                  </a:schemeClr>
                </a:solidFill>
              </a:rPr>
              <a:t>elismerése</a:t>
            </a:r>
            <a:r>
              <a:rPr lang="en-US" b="1" dirty="0">
                <a:solidFill>
                  <a:schemeClr val="accent4">
                    <a:lumMod val="75000"/>
                  </a:schemeClr>
                </a:solidFill>
              </a:rPr>
              <a:t> </a:t>
            </a:r>
            <a:r>
              <a:rPr lang="en-US" b="1" dirty="0" err="1">
                <a:solidFill>
                  <a:schemeClr val="accent4">
                    <a:lumMod val="75000"/>
                  </a:schemeClr>
                </a:solidFill>
              </a:rPr>
              <a:t>során</a:t>
            </a:r>
            <a:r>
              <a:rPr lang="en-US" b="1" dirty="0">
                <a:solidFill>
                  <a:schemeClr val="accent4">
                    <a:lumMod val="75000"/>
                  </a:schemeClr>
                </a:solidFill>
              </a:rPr>
              <a:t>). </a:t>
            </a:r>
            <a:endParaRPr lang="en-US" dirty="0">
              <a:solidFill>
                <a:schemeClr val="accent4">
                  <a:lumMod val="75000"/>
                </a:schemeClr>
              </a:solidFill>
            </a:endParaRPr>
          </a:p>
        </p:txBody>
      </p:sp>
    </p:spTree>
    <p:extLst>
      <p:ext uri="{BB962C8B-B14F-4D97-AF65-F5344CB8AC3E}">
        <p14:creationId xmlns:p14="http://schemas.microsoft.com/office/powerpoint/2010/main" val="228884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Az </a:t>
            </a:r>
            <a:r>
              <a:rPr lang="en-US" sz="2000" b="1" u="sng" dirty="0" err="1">
                <a:solidFill>
                  <a:srgbClr val="FF0000"/>
                </a:solidFill>
              </a:rPr>
              <a:t>alábbi</a:t>
            </a:r>
            <a:r>
              <a:rPr lang="en-US" sz="2000" b="1" u="sng" dirty="0">
                <a:solidFill>
                  <a:srgbClr val="FF0000"/>
                </a:solidFill>
              </a:rPr>
              <a:t> </a:t>
            </a:r>
            <a:r>
              <a:rPr lang="en-US" sz="2000" b="1" u="sng" dirty="0" err="1">
                <a:solidFill>
                  <a:srgbClr val="FF0000"/>
                </a:solidFill>
              </a:rPr>
              <a:t>jogi</a:t>
            </a:r>
            <a:r>
              <a:rPr lang="en-US" sz="2000" b="1" u="sng" dirty="0">
                <a:solidFill>
                  <a:srgbClr val="FF0000"/>
                </a:solidFill>
              </a:rPr>
              <a:t> </a:t>
            </a:r>
            <a:r>
              <a:rPr lang="en-US" sz="2000" b="1" u="sng" dirty="0" err="1">
                <a:solidFill>
                  <a:srgbClr val="FF0000"/>
                </a:solidFill>
              </a:rPr>
              <a:t>aktusok</a:t>
            </a:r>
            <a:r>
              <a:rPr lang="en-US" sz="2000" b="1" u="sng" dirty="0">
                <a:solidFill>
                  <a:srgbClr val="FF0000"/>
                </a:solidFill>
              </a:rPr>
              <a:t> </a:t>
            </a:r>
            <a:r>
              <a:rPr lang="en-US" sz="2000" b="1" u="sng" dirty="0" err="1">
                <a:solidFill>
                  <a:srgbClr val="FF0000"/>
                </a:solidFill>
              </a:rPr>
              <a:t>mely</a:t>
            </a:r>
            <a:r>
              <a:rPr lang="en-US" sz="2000" b="1" u="sng" dirty="0">
                <a:solidFill>
                  <a:srgbClr val="FF0000"/>
                </a:solidFill>
              </a:rPr>
              <a:t> </a:t>
            </a:r>
            <a:r>
              <a:rPr lang="en-US" sz="2000" b="1" u="sng" dirty="0" err="1">
                <a:solidFill>
                  <a:srgbClr val="FF0000"/>
                </a:solidFill>
              </a:rPr>
              <a:t>belső</a:t>
            </a:r>
            <a:r>
              <a:rPr lang="en-US" sz="2000" b="1" u="sng" dirty="0">
                <a:solidFill>
                  <a:srgbClr val="FF0000"/>
                </a:solidFill>
              </a:rPr>
              <a:t> </a:t>
            </a:r>
            <a:r>
              <a:rPr lang="en-US" sz="2000" b="1" u="sng" dirty="0" err="1">
                <a:solidFill>
                  <a:srgbClr val="FF0000"/>
                </a:solidFill>
              </a:rPr>
              <a:t>jogi</a:t>
            </a:r>
            <a:r>
              <a:rPr lang="en-US" sz="2000" b="1" u="sng" dirty="0">
                <a:solidFill>
                  <a:srgbClr val="FF0000"/>
                </a:solidFill>
              </a:rPr>
              <a:t> </a:t>
            </a:r>
            <a:r>
              <a:rPr lang="en-US" sz="2000" b="1" u="sng" dirty="0" err="1">
                <a:solidFill>
                  <a:srgbClr val="FF0000"/>
                </a:solidFill>
              </a:rPr>
              <a:t>aktusokra</a:t>
            </a:r>
            <a:r>
              <a:rPr lang="en-US" sz="2000" b="1" u="sng" dirty="0">
                <a:solidFill>
                  <a:srgbClr val="FF0000"/>
                </a:solidFill>
              </a:rPr>
              <a:t> </a:t>
            </a:r>
            <a:r>
              <a:rPr lang="en-US" sz="2000" b="1" u="sng" dirty="0" err="1">
                <a:solidFill>
                  <a:srgbClr val="FF0000"/>
                </a:solidFill>
              </a:rPr>
              <a:t>emlékeztetik</a:t>
            </a:r>
            <a:r>
              <a:rPr lang="en-US" sz="2000" b="1" u="sng" dirty="0">
                <a:solidFill>
                  <a:srgbClr val="FF0000"/>
                </a:solidFill>
              </a:rPr>
              <a:t> </a:t>
            </a:r>
            <a:r>
              <a:rPr lang="en-US" sz="2000" b="1" u="sng" dirty="0" err="1">
                <a:solidFill>
                  <a:srgbClr val="FF0000"/>
                </a:solidFill>
              </a:rPr>
              <a:t>Önt</a:t>
            </a:r>
            <a:r>
              <a:rPr lang="en-US" sz="2000" b="1" u="sng" dirty="0">
                <a:solidFill>
                  <a:srgbClr val="FF0000"/>
                </a:solidFill>
              </a:rPr>
              <a:t>?</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Példa</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1710</Words>
  <Application>Microsoft Office PowerPoint</Application>
  <PresentationFormat>Szélesvásznú</PresentationFormat>
  <Paragraphs>154</Paragraphs>
  <Slides>21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21</vt:i4>
      </vt:variant>
    </vt:vector>
  </HeadingPairs>
  <TitlesOfParts>
    <vt:vector size="25" baseType="lpstr">
      <vt:lpstr>Arial</vt:lpstr>
      <vt:lpstr>Calibri</vt:lpstr>
      <vt:lpstr>Calibri Light</vt:lpstr>
      <vt:lpstr>Office Theme</vt:lpstr>
      <vt:lpstr>PowerPoint-bemutató</vt:lpstr>
      <vt:lpstr>Szirbik, Az EU Jogrendszere </vt:lpstr>
      <vt:lpstr>Miklós Szirbik, Az EU Jogrendszere </vt:lpstr>
      <vt:lpstr>Miklós Szirbik, Az EU Jogrendszere </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Köszönöm a figyelmüket!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Tanterem</cp:lastModifiedBy>
  <cp:revision>42</cp:revision>
  <dcterms:created xsi:type="dcterms:W3CDTF">2019-02-07T17:10:18Z</dcterms:created>
  <dcterms:modified xsi:type="dcterms:W3CDTF">2019-11-11T10:32:23Z</dcterms:modified>
</cp:coreProperties>
</file>